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9"/>
  </p:notesMasterIdLst>
  <p:sldIdLst>
    <p:sldId id="256" r:id="rId5"/>
    <p:sldId id="257" r:id="rId6"/>
    <p:sldId id="258" r:id="rId7"/>
    <p:sldId id="278" r:id="rId8"/>
    <p:sldId id="259" r:id="rId9"/>
    <p:sldId id="263" r:id="rId10"/>
    <p:sldId id="264" r:id="rId11"/>
    <p:sldId id="279" r:id="rId12"/>
    <p:sldId id="265" r:id="rId13"/>
    <p:sldId id="266" r:id="rId14"/>
    <p:sldId id="267" r:id="rId15"/>
    <p:sldId id="283" r:id="rId16"/>
    <p:sldId id="280" r:id="rId17"/>
    <p:sldId id="273" r:id="rId18"/>
    <p:sldId id="272" r:id="rId19"/>
    <p:sldId id="274" r:id="rId20"/>
    <p:sldId id="275" r:id="rId21"/>
    <p:sldId id="276" r:id="rId22"/>
    <p:sldId id="277" r:id="rId23"/>
    <p:sldId id="268" r:id="rId24"/>
    <p:sldId id="269" r:id="rId25"/>
    <p:sldId id="281" r:id="rId26"/>
    <p:sldId id="282" r:id="rId27"/>
    <p:sldId id="260" r:id="rId28"/>
  </p:sldIdLst>
  <p:sldSz cx="18288000" cy="10287000"/>
  <p:notesSz cx="6858000" cy="9144000"/>
  <p:embeddedFontLst>
    <p:embeddedFont>
      <p:font typeface="Poppins" panose="00000500000000000000" pitchFamily="2" charset="0"/>
      <p:regular r:id="rId30"/>
      <p:bold r:id="rId31"/>
      <p:italic r:id="rId32"/>
      <p:boldItalic r:id="rId33"/>
    </p:embeddedFont>
    <p:embeddedFont>
      <p:font typeface="Poppins Bold" panose="00000800000000000000" pitchFamily="2" charset="0"/>
      <p:regular r:id="rId34"/>
      <p:bold r:id="rId35"/>
    </p:embeddedFont>
    <p:embeddedFont>
      <p:font typeface="Poppins SemiBold" panose="00000700000000000000" pitchFamily="2" charset="0"/>
      <p:bold r:id="rId36"/>
      <p:boldItalic r:id="rId37"/>
    </p:embeddedFont>
    <p:embeddedFont>
      <p:font typeface="Poppins Semi-Bold"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1937B-7D60-FE69-5CD7-5898412A672C}" v="17" dt="2026-04-06T18:14:33.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4622" autoAdjust="0"/>
  </p:normalViewPr>
  <p:slideViewPr>
    <p:cSldViewPr>
      <p:cViewPr varScale="1">
        <p:scale>
          <a:sx n="69" d="100"/>
          <a:sy n="69" d="100"/>
        </p:scale>
        <p:origin x="7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tenantanon#a6dafc32-af0d-40da-8520-0f319b041ab0::" providerId="AD" clId="Web-{7621937B-7D60-FE69-5CD7-5898412A672C}"/>
    <pc:docChg chg="modSld">
      <pc:chgData name="Guest User" userId="S::urn:spo:tenantanon#a6dafc32-af0d-40da-8520-0f319b041ab0::" providerId="AD" clId="Web-{7621937B-7D60-FE69-5CD7-5898412A672C}" dt="2026-04-06T18:13:57.796" v="12" actId="20577"/>
      <pc:docMkLst>
        <pc:docMk/>
      </pc:docMkLst>
      <pc:sldChg chg="modSp">
        <pc:chgData name="Guest User" userId="S::urn:spo:tenantanon#a6dafc32-af0d-40da-8520-0f319b041ab0::" providerId="AD" clId="Web-{7621937B-7D60-FE69-5CD7-5898412A672C}" dt="2026-04-06T18:13:57.796" v="12" actId="20577"/>
        <pc:sldMkLst>
          <pc:docMk/>
          <pc:sldMk cId="0" sldId="259"/>
        </pc:sldMkLst>
        <pc:spChg chg="mod">
          <ac:chgData name="Guest User" userId="S::urn:spo:tenantanon#a6dafc32-af0d-40da-8520-0f319b041ab0::" providerId="AD" clId="Web-{7621937B-7D60-FE69-5CD7-5898412A672C}" dt="2026-04-06T18:13:53.140" v="9" actId="20577"/>
          <ac:spMkLst>
            <pc:docMk/>
            <pc:sldMk cId="0" sldId="259"/>
            <ac:spMk id="19" creationId="{2ABF6A2B-D689-C9E0-D99E-5047787399CB}"/>
          </ac:spMkLst>
        </pc:spChg>
        <pc:spChg chg="mod">
          <ac:chgData name="Guest User" userId="S::urn:spo:tenantanon#a6dafc32-af0d-40da-8520-0f319b041ab0::" providerId="AD" clId="Web-{7621937B-7D60-FE69-5CD7-5898412A672C}" dt="2026-04-06T18:13:57.796" v="12" actId="20577"/>
          <ac:spMkLst>
            <pc:docMk/>
            <pc:sldMk cId="0" sldId="259"/>
            <ac:spMk id="21" creationId="{1721BC00-AECD-3A22-8C44-177FA4C730F9}"/>
          </ac:spMkLst>
        </pc:spChg>
      </pc:sldChg>
    </pc:docChg>
  </pc:docChgLst>
  <pc:docChgLst>
    <pc:chgData name="Brooklyn Miller" userId="dc338879-448e-4784-bcd1-9883000104eb" providerId="ADAL" clId="{C579E957-99ED-4E37-AFE6-A5A8A4C4D0C7}"/>
    <pc:docChg chg="undo custSel addSld delSld modSld sldOrd">
      <pc:chgData name="Brooklyn Miller" userId="dc338879-448e-4784-bcd1-9883000104eb" providerId="ADAL" clId="{C579E957-99ED-4E37-AFE6-A5A8A4C4D0C7}" dt="2026-04-06T18:07:57.891" v="1693" actId="14100"/>
      <pc:docMkLst>
        <pc:docMk/>
      </pc:docMkLst>
      <pc:sldChg chg="delSp modSp mod">
        <pc:chgData name="Brooklyn Miller" userId="dc338879-448e-4784-bcd1-9883000104eb" providerId="ADAL" clId="{C579E957-99ED-4E37-AFE6-A5A8A4C4D0C7}" dt="2026-04-06T18:07:57.891" v="1693" actId="14100"/>
        <pc:sldMkLst>
          <pc:docMk/>
          <pc:sldMk cId="3565451359" sldId="264"/>
        </pc:sldMkLst>
        <pc:spChg chg="mod">
          <ac:chgData name="Brooklyn Miller" userId="dc338879-448e-4784-bcd1-9883000104eb" providerId="ADAL" clId="{C579E957-99ED-4E37-AFE6-A5A8A4C4D0C7}" dt="2026-04-06T18:07:57.891" v="1693" actId="14100"/>
          <ac:spMkLst>
            <pc:docMk/>
            <pc:sldMk cId="3565451359" sldId="264"/>
            <ac:spMk id="13" creationId="{FCD77129-9285-D4B4-76DD-8A1ECAC4E341}"/>
          </ac:spMkLst>
        </pc:spChg>
        <pc:spChg chg="mod">
          <ac:chgData name="Brooklyn Miller" userId="dc338879-448e-4784-bcd1-9883000104eb" providerId="ADAL" clId="{C579E957-99ED-4E37-AFE6-A5A8A4C4D0C7}" dt="2026-04-06T18:07:46.422" v="1691"/>
          <ac:spMkLst>
            <pc:docMk/>
            <pc:sldMk cId="3565451359" sldId="264"/>
            <ac:spMk id="19" creationId="{7E8D241F-B923-23C0-98C8-16C29BD83168}"/>
          </ac:spMkLst>
        </pc:spChg>
        <pc:spChg chg="mod">
          <ac:chgData name="Brooklyn Miller" userId="dc338879-448e-4784-bcd1-9883000104eb" providerId="ADAL" clId="{C579E957-99ED-4E37-AFE6-A5A8A4C4D0C7}" dt="2026-04-06T18:07:52.972" v="1692" actId="14100"/>
          <ac:spMkLst>
            <pc:docMk/>
            <pc:sldMk cId="3565451359" sldId="264"/>
            <ac:spMk id="22" creationId="{8D3EA16E-3C35-720B-EEEC-9DFE12FA3C2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0CD05-9DFF-4A01-B7CB-51B8E93ABF23}" type="datetimeFigureOut">
              <a:rPr lang="en-US" smtClean="0"/>
              <a:t>4/6/2026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18DDF3-F84B-4A8E-B384-0D53FCA1FA5C}" type="slidenum">
              <a:rPr lang="en-US" smtClean="0"/>
              <a:t>‹#›</a:t>
            </a:fld>
            <a:endParaRPr lang="en-US"/>
          </a:p>
        </p:txBody>
      </p:sp>
    </p:spTree>
    <p:extLst>
      <p:ext uri="{BB962C8B-B14F-4D97-AF65-F5344CB8AC3E}">
        <p14:creationId xmlns:p14="http://schemas.microsoft.com/office/powerpoint/2010/main" val="3161101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18DDF3-F84B-4A8E-B384-0D53FCA1FA5C}" type="slidenum">
              <a:rPr lang="en-US" smtClean="0"/>
              <a:t>6</a:t>
            </a:fld>
            <a:endParaRPr lang="en-US"/>
          </a:p>
        </p:txBody>
      </p:sp>
    </p:spTree>
    <p:extLst>
      <p:ext uri="{BB962C8B-B14F-4D97-AF65-F5344CB8AC3E}">
        <p14:creationId xmlns:p14="http://schemas.microsoft.com/office/powerpoint/2010/main" val="4254712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3FA64-563F-B2E1-8F0F-B7D071AF11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AB0AAB-C1D5-BA96-F42E-2F45E518D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218F97-9766-7D7C-260A-9529BFBD69DE}"/>
              </a:ext>
            </a:extLst>
          </p:cNvPr>
          <p:cNvSpPr>
            <a:spLocks noGrp="1"/>
          </p:cNvSpPr>
          <p:nvPr>
            <p:ph type="body" idx="1"/>
          </p:nvPr>
        </p:nvSpPr>
        <p:spPr/>
        <p:txBody>
          <a:bodyPr/>
          <a:lstStyle/>
          <a:p>
            <a:r>
              <a:rPr lang="en-US" dirty="0"/>
              <a:t>(For point #4) For example, instead of spending funds to transform a space into a dance capacity, we encourage applicants to reach out to a venue already serving this art form with these resources available.</a:t>
            </a:r>
          </a:p>
        </p:txBody>
      </p:sp>
      <p:sp>
        <p:nvSpPr>
          <p:cNvPr id="4" name="Slide Number Placeholder 3">
            <a:extLst>
              <a:ext uri="{FF2B5EF4-FFF2-40B4-BE49-F238E27FC236}">
                <a16:creationId xmlns:a16="http://schemas.microsoft.com/office/drawing/2014/main" id="{4A5AD8FD-61B0-5460-802E-2F8D86D3594E}"/>
              </a:ext>
            </a:extLst>
          </p:cNvPr>
          <p:cNvSpPr>
            <a:spLocks noGrp="1"/>
          </p:cNvSpPr>
          <p:nvPr>
            <p:ph type="sldNum" sz="quarter" idx="5"/>
          </p:nvPr>
        </p:nvSpPr>
        <p:spPr/>
        <p:txBody>
          <a:bodyPr/>
          <a:lstStyle/>
          <a:p>
            <a:fld id="{A418DDF3-F84B-4A8E-B384-0D53FCA1FA5C}" type="slidenum">
              <a:rPr lang="en-US" smtClean="0"/>
              <a:t>7</a:t>
            </a:fld>
            <a:endParaRPr lang="en-US"/>
          </a:p>
        </p:txBody>
      </p:sp>
    </p:spTree>
    <p:extLst>
      <p:ext uri="{BB962C8B-B14F-4D97-AF65-F5344CB8AC3E}">
        <p14:creationId xmlns:p14="http://schemas.microsoft.com/office/powerpoint/2010/main" val="72902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2C8CA-276E-DC3F-080A-7835AD664F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F8268-3639-0EC8-8986-F7075D3559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D18D8E-AC9A-5875-6C1E-FA6403BBA8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F2DAA5-F00E-519F-96D9-581022357FF6}"/>
              </a:ext>
            </a:extLst>
          </p:cNvPr>
          <p:cNvSpPr>
            <a:spLocks noGrp="1"/>
          </p:cNvSpPr>
          <p:nvPr>
            <p:ph type="sldNum" sz="quarter" idx="5"/>
          </p:nvPr>
        </p:nvSpPr>
        <p:spPr/>
        <p:txBody>
          <a:bodyPr/>
          <a:lstStyle/>
          <a:p>
            <a:fld id="{A418DDF3-F84B-4A8E-B384-0D53FCA1FA5C}" type="slidenum">
              <a:rPr lang="en-US" smtClean="0"/>
              <a:t>15</a:t>
            </a:fld>
            <a:endParaRPr lang="en-US"/>
          </a:p>
        </p:txBody>
      </p:sp>
    </p:spTree>
    <p:extLst>
      <p:ext uri="{BB962C8B-B14F-4D97-AF65-F5344CB8AC3E}">
        <p14:creationId xmlns:p14="http://schemas.microsoft.com/office/powerpoint/2010/main" val="2748591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4AA90-338E-069A-C9A3-A6C852713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16C0AA-7A57-94D4-43A9-939EE2FE2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B90991-B12A-11D7-066C-417F329EFE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84B941-5D23-8986-EFB4-432C9C1190BF}"/>
              </a:ext>
            </a:extLst>
          </p:cNvPr>
          <p:cNvSpPr>
            <a:spLocks noGrp="1"/>
          </p:cNvSpPr>
          <p:nvPr>
            <p:ph type="sldNum" sz="quarter" idx="5"/>
          </p:nvPr>
        </p:nvSpPr>
        <p:spPr/>
        <p:txBody>
          <a:bodyPr/>
          <a:lstStyle/>
          <a:p>
            <a:fld id="{A418DDF3-F84B-4A8E-B384-0D53FCA1FA5C}" type="slidenum">
              <a:rPr lang="en-US" smtClean="0"/>
              <a:t>20</a:t>
            </a:fld>
            <a:endParaRPr lang="en-US"/>
          </a:p>
        </p:txBody>
      </p:sp>
    </p:spTree>
    <p:extLst>
      <p:ext uri="{BB962C8B-B14F-4D97-AF65-F5344CB8AC3E}">
        <p14:creationId xmlns:p14="http://schemas.microsoft.com/office/powerpoint/2010/main" val="1537840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DD40D-9C89-E1D5-99E6-25D4CADFB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2905BF-3981-7342-7E1F-EA105CE41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69CA0E-8E9C-B452-487C-A52454A496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8774A4-20E0-52FF-CD0D-FBDB3C0CEF7E}"/>
              </a:ext>
            </a:extLst>
          </p:cNvPr>
          <p:cNvSpPr>
            <a:spLocks noGrp="1"/>
          </p:cNvSpPr>
          <p:nvPr>
            <p:ph type="sldNum" sz="quarter" idx="5"/>
          </p:nvPr>
        </p:nvSpPr>
        <p:spPr/>
        <p:txBody>
          <a:bodyPr/>
          <a:lstStyle/>
          <a:p>
            <a:fld id="{A418DDF3-F84B-4A8E-B384-0D53FCA1FA5C}" type="slidenum">
              <a:rPr lang="en-US" smtClean="0"/>
              <a:t>21</a:t>
            </a:fld>
            <a:endParaRPr lang="en-US"/>
          </a:p>
        </p:txBody>
      </p:sp>
    </p:spTree>
    <p:extLst>
      <p:ext uri="{BB962C8B-B14F-4D97-AF65-F5344CB8AC3E}">
        <p14:creationId xmlns:p14="http://schemas.microsoft.com/office/powerpoint/2010/main" val="3759573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3.sv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svg"/><Relationship Id="rId7" Type="http://schemas.openxmlformats.org/officeDocument/2006/relationships/image" Target="../media/image17.pn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21.png"/><Relationship Id="rId5" Type="http://schemas.openxmlformats.org/officeDocument/2006/relationships/image" Target="../media/image3.svg"/><Relationship Id="rId10" Type="http://schemas.openxmlformats.org/officeDocument/2006/relationships/image" Target="../media/image20.png"/><Relationship Id="rId4" Type="http://schemas.openxmlformats.org/officeDocument/2006/relationships/image" Target="../media/image9.sv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svg"/><Relationship Id="rId7" Type="http://schemas.openxmlformats.org/officeDocument/2006/relationships/image" Target="../media/image17.pn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3.svg"/><Relationship Id="rId10" Type="http://schemas.openxmlformats.org/officeDocument/2006/relationships/image" Target="../media/image22.png"/><Relationship Id="rId4" Type="http://schemas.openxmlformats.org/officeDocument/2006/relationships/image" Target="../media/image9.sv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hyperlink" Target="https://docs.google.com/document/d/1DV7nsBRwOe7FgUC_s_6t8rrgm2Ey5eDK/edi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hyperlink" Target="https://www.ncarts.org/nc-arts-councils-accessibility-checklist-organizations-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hyperlink" Target="https://www.charlottenc.gov/Streets-and-Neighborhoods/Activities-Culture/Arts-and-Culture/Culture-Plan" TargetMode="External"/><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3.sv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1.sv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1.sv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1.sv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FE9"/>
        </a:solidFill>
        <a:effectLst/>
      </p:bgPr>
    </p:bg>
    <p:spTree>
      <p:nvGrpSpPr>
        <p:cNvPr id="1" name=""/>
        <p:cNvGrpSpPr/>
        <p:nvPr/>
      </p:nvGrpSpPr>
      <p:grpSpPr>
        <a:xfrm>
          <a:off x="0" y="0"/>
          <a:ext cx="0" cy="0"/>
          <a:chOff x="0" y="0"/>
          <a:chExt cx="0" cy="0"/>
        </a:xfrm>
      </p:grpSpPr>
      <p:sp>
        <p:nvSpPr>
          <p:cNvPr id="2" name="Freeform 2"/>
          <p:cNvSpPr/>
          <p:nvPr/>
        </p:nvSpPr>
        <p:spPr>
          <a:xfrm rot="2785693" flipH="1">
            <a:off x="-2890288" y="-3033809"/>
            <a:ext cx="8534093" cy="8555482"/>
          </a:xfrm>
          <a:custGeom>
            <a:avLst/>
            <a:gdLst/>
            <a:ahLst/>
            <a:cxnLst/>
            <a:rect l="l" t="t" r="r" b="b"/>
            <a:pathLst>
              <a:path w="8534093" h="8555482">
                <a:moveTo>
                  <a:pt x="8534093" y="0"/>
                </a:moveTo>
                <a:lnTo>
                  <a:pt x="0" y="0"/>
                </a:lnTo>
                <a:lnTo>
                  <a:pt x="0" y="8555481"/>
                </a:lnTo>
                <a:lnTo>
                  <a:pt x="8534093" y="8555481"/>
                </a:lnTo>
                <a:lnTo>
                  <a:pt x="8534093" y="0"/>
                </a:lnTo>
                <a:close/>
              </a:path>
            </a:pathLst>
          </a:custGeom>
          <a:blipFill>
            <a:blip>
              <a:alphaModFix amt="55000"/>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rot="8162186">
            <a:off x="5325790" y="1301386"/>
            <a:ext cx="11352394" cy="4154525"/>
          </a:xfrm>
          <a:custGeom>
            <a:avLst/>
            <a:gdLst/>
            <a:ahLst/>
            <a:cxnLst/>
            <a:rect l="l" t="t" r="r" b="b"/>
            <a:pathLst>
              <a:path w="11352394" h="4154525">
                <a:moveTo>
                  <a:pt x="0" y="0"/>
                </a:moveTo>
                <a:lnTo>
                  <a:pt x="11352394" y="0"/>
                </a:lnTo>
                <a:lnTo>
                  <a:pt x="11352394" y="4154525"/>
                </a:lnTo>
                <a:lnTo>
                  <a:pt x="0" y="4154525"/>
                </a:lnTo>
                <a:lnTo>
                  <a:pt x="0" y="0"/>
                </a:lnTo>
                <a:close/>
              </a:path>
            </a:pathLst>
          </a:custGeom>
          <a:blipFill>
            <a:blip>
              <a:extLst>
                <a:ext uri="{96DAC541-7B7A-43D3-8B79-37D633B846F1}">
                  <asvg:svgBlip xmlns:asvg="http://schemas.microsoft.com/office/drawing/2016/SVG/main" r:embed="rId3"/>
                </a:ext>
              </a:extLst>
            </a:blip>
            <a:stretch>
              <a:fillRect l="-610" b="-11686"/>
            </a:stretch>
          </a:blipFill>
        </p:spPr>
        <p:txBody>
          <a:bodyPr/>
          <a:lstStyle/>
          <a:p>
            <a:endParaRPr lang="en-US"/>
          </a:p>
        </p:txBody>
      </p:sp>
      <p:grpSp>
        <p:nvGrpSpPr>
          <p:cNvPr id="4" name="Group 4"/>
          <p:cNvGrpSpPr/>
          <p:nvPr/>
        </p:nvGrpSpPr>
        <p:grpSpPr>
          <a:xfrm>
            <a:off x="4994677" y="8631294"/>
            <a:ext cx="11534968" cy="1153496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CBBB"/>
            </a:solidFill>
          </p:spPr>
          <p:txBody>
            <a:bodyPr/>
            <a:lstStyle/>
            <a:p>
              <a:endParaRPr lang="en-US"/>
            </a:p>
          </p:txBody>
        </p:sp>
        <p:sp>
          <p:nvSpPr>
            <p:cNvPr id="6" name="TextBox 6"/>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9" name="Freeform 9"/>
          <p:cNvSpPr/>
          <p:nvPr/>
        </p:nvSpPr>
        <p:spPr>
          <a:xfrm rot="13993301">
            <a:off x="8778726" y="5966798"/>
            <a:ext cx="7762520" cy="5599342"/>
          </a:xfrm>
          <a:custGeom>
            <a:avLst/>
            <a:gdLst/>
            <a:ahLst/>
            <a:cxnLst/>
            <a:rect l="l" t="t" r="r" b="b"/>
            <a:pathLst>
              <a:path w="7762520" h="5599342">
                <a:moveTo>
                  <a:pt x="0" y="0"/>
                </a:moveTo>
                <a:lnTo>
                  <a:pt x="7762520" y="0"/>
                </a:lnTo>
                <a:lnTo>
                  <a:pt x="7762520" y="5599342"/>
                </a:lnTo>
                <a:lnTo>
                  <a:pt x="0" y="5599342"/>
                </a:lnTo>
                <a:lnTo>
                  <a:pt x="0" y="0"/>
                </a:lnTo>
                <a:close/>
              </a:path>
            </a:pathLst>
          </a:custGeom>
          <a:blipFill>
            <a:blip>
              <a:extLst>
                <a:ext uri="{96DAC541-7B7A-43D3-8B79-37D633B846F1}">
                  <asvg:svgBlip xmlns:asvg="http://schemas.microsoft.com/office/drawing/2016/SVG/main" r:embed="rId4"/>
                </a:ext>
              </a:extLst>
            </a:blip>
            <a:stretch>
              <a:fillRect b="-105002"/>
            </a:stretch>
          </a:blipFill>
        </p:spPr>
        <p:txBody>
          <a:bodyPr/>
          <a:lstStyle/>
          <a:p>
            <a:endParaRPr lang="en-US"/>
          </a:p>
        </p:txBody>
      </p:sp>
      <p:grpSp>
        <p:nvGrpSpPr>
          <p:cNvPr id="10" name="Group 10"/>
          <p:cNvGrpSpPr/>
          <p:nvPr/>
        </p:nvGrpSpPr>
        <p:grpSpPr>
          <a:xfrm>
            <a:off x="9727458" y="408535"/>
            <a:ext cx="620165" cy="62016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13861"/>
            </a:solidFill>
          </p:spPr>
          <p:txBody>
            <a:bodyPr/>
            <a:lstStyle/>
            <a:p>
              <a:endParaRPr lang="en-US"/>
            </a:p>
          </p:txBody>
        </p:sp>
        <p:sp>
          <p:nvSpPr>
            <p:cNvPr id="12" name="TextBox 12"/>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13" name="Group 13"/>
          <p:cNvGrpSpPr/>
          <p:nvPr/>
        </p:nvGrpSpPr>
        <p:grpSpPr>
          <a:xfrm>
            <a:off x="7655283" y="-1425899"/>
            <a:ext cx="1752322" cy="175232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CBBB"/>
            </a:solidFill>
          </p:spPr>
          <p:txBody>
            <a:bodyPr/>
            <a:lstStyle/>
            <a:p>
              <a:endParaRPr lang="en-US"/>
            </a:p>
          </p:txBody>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6" name="Freeform 16"/>
          <p:cNvSpPr/>
          <p:nvPr/>
        </p:nvSpPr>
        <p:spPr>
          <a:xfrm rot="-5863608" flipH="1">
            <a:off x="15346553" y="182772"/>
            <a:ext cx="4260196" cy="3607570"/>
          </a:xfrm>
          <a:custGeom>
            <a:avLst/>
            <a:gdLst/>
            <a:ahLst/>
            <a:cxnLst/>
            <a:rect l="l" t="t" r="r" b="b"/>
            <a:pathLst>
              <a:path w="4260196" h="3607570">
                <a:moveTo>
                  <a:pt x="4260196" y="0"/>
                </a:moveTo>
                <a:lnTo>
                  <a:pt x="0" y="0"/>
                </a:lnTo>
                <a:lnTo>
                  <a:pt x="0" y="3607571"/>
                </a:lnTo>
                <a:lnTo>
                  <a:pt x="4260196" y="3607571"/>
                </a:lnTo>
                <a:lnTo>
                  <a:pt x="4260196" y="0"/>
                </a:lnTo>
                <a:close/>
              </a:path>
            </a:pathLst>
          </a:custGeom>
          <a:blipFill>
            <a:blip>
              <a:extLst>
                <a:ext uri="{96DAC541-7B7A-43D3-8B79-37D633B846F1}">
                  <asvg:svgBlip xmlns:asvg="http://schemas.microsoft.com/office/drawing/2016/SVG/main" r:embed="rId5"/>
                </a:ext>
              </a:extLst>
            </a:blip>
            <a:stretch>
              <a:fillRect r="-109088"/>
            </a:stretch>
          </a:blipFill>
        </p:spPr>
        <p:txBody>
          <a:bodyPr/>
          <a:lstStyle/>
          <a:p>
            <a:endParaRPr lang="en-US"/>
          </a:p>
        </p:txBody>
      </p:sp>
      <p:sp>
        <p:nvSpPr>
          <p:cNvPr id="17" name="Freeform 17"/>
          <p:cNvSpPr/>
          <p:nvPr/>
        </p:nvSpPr>
        <p:spPr>
          <a:xfrm rot="-4855005">
            <a:off x="15350757" y="7184759"/>
            <a:ext cx="3942056" cy="3338166"/>
          </a:xfrm>
          <a:custGeom>
            <a:avLst/>
            <a:gdLst/>
            <a:ahLst/>
            <a:cxnLst/>
            <a:rect l="l" t="t" r="r" b="b"/>
            <a:pathLst>
              <a:path w="3942056" h="3338166">
                <a:moveTo>
                  <a:pt x="0" y="0"/>
                </a:moveTo>
                <a:lnTo>
                  <a:pt x="3942056" y="0"/>
                </a:lnTo>
                <a:lnTo>
                  <a:pt x="3942056" y="3338167"/>
                </a:lnTo>
                <a:lnTo>
                  <a:pt x="0" y="3338167"/>
                </a:lnTo>
                <a:lnTo>
                  <a:pt x="0" y="0"/>
                </a:lnTo>
                <a:close/>
              </a:path>
            </a:pathLst>
          </a:custGeom>
          <a:blipFill>
            <a:blip>
              <a:extLst>
                <a:ext uri="{96DAC541-7B7A-43D3-8B79-37D633B846F1}">
                  <asvg:svgBlip xmlns:asvg="http://schemas.microsoft.com/office/drawing/2016/SVG/main" r:embed="rId5"/>
                </a:ext>
              </a:extLst>
            </a:blip>
            <a:stretch>
              <a:fillRect r="-109088"/>
            </a:stretch>
          </a:blipFill>
        </p:spPr>
        <p:txBody>
          <a:bodyPr/>
          <a:lstStyle/>
          <a:p>
            <a:endParaRPr lang="en-US"/>
          </a:p>
        </p:txBody>
      </p:sp>
      <p:sp>
        <p:nvSpPr>
          <p:cNvPr id="18" name="Freeform 18"/>
          <p:cNvSpPr/>
          <p:nvPr/>
        </p:nvSpPr>
        <p:spPr>
          <a:xfrm>
            <a:off x="538838" y="8680112"/>
            <a:ext cx="775987" cy="775987"/>
          </a:xfrm>
          <a:custGeom>
            <a:avLst/>
            <a:gdLst/>
            <a:ahLst/>
            <a:cxnLst/>
            <a:rect l="l" t="t" r="r" b="b"/>
            <a:pathLst>
              <a:path w="775987" h="775987">
                <a:moveTo>
                  <a:pt x="0" y="0"/>
                </a:moveTo>
                <a:lnTo>
                  <a:pt x="775987" y="0"/>
                </a:lnTo>
                <a:lnTo>
                  <a:pt x="775987" y="775987"/>
                </a:lnTo>
                <a:lnTo>
                  <a:pt x="0" y="77598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19"/>
          <p:cNvSpPr/>
          <p:nvPr/>
        </p:nvSpPr>
        <p:spPr>
          <a:xfrm>
            <a:off x="613845" y="444827"/>
            <a:ext cx="4555034" cy="1926297"/>
          </a:xfrm>
          <a:custGeom>
            <a:avLst/>
            <a:gdLst/>
            <a:ahLst/>
            <a:cxnLst/>
            <a:rect l="l" t="t" r="r" b="b"/>
            <a:pathLst>
              <a:path w="4555034" h="1926297">
                <a:moveTo>
                  <a:pt x="0" y="0"/>
                </a:moveTo>
                <a:lnTo>
                  <a:pt x="4555034" y="0"/>
                </a:lnTo>
                <a:lnTo>
                  <a:pt x="4555034" y="1926297"/>
                </a:lnTo>
                <a:lnTo>
                  <a:pt x="0" y="1926297"/>
                </a:lnTo>
                <a:lnTo>
                  <a:pt x="0" y="0"/>
                </a:lnTo>
                <a:close/>
              </a:path>
            </a:pathLst>
          </a:custGeom>
          <a:blipFill>
            <a:blip r:embed="rId7"/>
            <a:stretch>
              <a:fillRect/>
            </a:stretch>
          </a:blipFill>
        </p:spPr>
        <p:txBody>
          <a:bodyPr/>
          <a:lstStyle/>
          <a:p>
            <a:endParaRPr lang="en-US"/>
          </a:p>
        </p:txBody>
      </p:sp>
      <p:grpSp>
        <p:nvGrpSpPr>
          <p:cNvPr id="20" name="Group 20"/>
          <p:cNvGrpSpPr/>
          <p:nvPr/>
        </p:nvGrpSpPr>
        <p:grpSpPr>
          <a:xfrm>
            <a:off x="579208" y="4876329"/>
            <a:ext cx="8250753" cy="1484457"/>
            <a:chOff x="-8644" y="-66675"/>
            <a:chExt cx="2059050" cy="370460"/>
          </a:xfrm>
        </p:grpSpPr>
        <p:sp>
          <p:nvSpPr>
            <p:cNvPr id="21" name="Freeform 21"/>
            <p:cNvSpPr/>
            <p:nvPr/>
          </p:nvSpPr>
          <p:spPr>
            <a:xfrm>
              <a:off x="-8644" y="-31323"/>
              <a:ext cx="2050406" cy="303785"/>
            </a:xfrm>
            <a:custGeom>
              <a:avLst/>
              <a:gdLst/>
              <a:ahLst/>
              <a:cxnLst/>
              <a:rect l="l" t="t" r="r" b="b"/>
              <a:pathLst>
                <a:path w="2050406" h="303785">
                  <a:moveTo>
                    <a:pt x="48057" y="0"/>
                  </a:moveTo>
                  <a:lnTo>
                    <a:pt x="2002350" y="0"/>
                  </a:lnTo>
                  <a:cubicBezTo>
                    <a:pt x="2028891" y="0"/>
                    <a:pt x="2050406" y="21516"/>
                    <a:pt x="2050406" y="48057"/>
                  </a:cubicBezTo>
                  <a:lnTo>
                    <a:pt x="2050406" y="255728"/>
                  </a:lnTo>
                  <a:cubicBezTo>
                    <a:pt x="2050406" y="268474"/>
                    <a:pt x="2045343" y="280697"/>
                    <a:pt x="2036331" y="289709"/>
                  </a:cubicBezTo>
                  <a:cubicBezTo>
                    <a:pt x="2027319" y="298722"/>
                    <a:pt x="2015095" y="303785"/>
                    <a:pt x="2002350" y="303785"/>
                  </a:cubicBezTo>
                  <a:lnTo>
                    <a:pt x="48057" y="303785"/>
                  </a:lnTo>
                  <a:cubicBezTo>
                    <a:pt x="35311" y="303785"/>
                    <a:pt x="23088" y="298722"/>
                    <a:pt x="14075" y="289709"/>
                  </a:cubicBezTo>
                  <a:cubicBezTo>
                    <a:pt x="5063" y="280697"/>
                    <a:pt x="0" y="268474"/>
                    <a:pt x="0" y="255728"/>
                  </a:cubicBezTo>
                  <a:lnTo>
                    <a:pt x="0" y="48057"/>
                  </a:lnTo>
                  <a:cubicBezTo>
                    <a:pt x="0" y="35311"/>
                    <a:pt x="5063" y="23088"/>
                    <a:pt x="14075" y="14075"/>
                  </a:cubicBezTo>
                  <a:cubicBezTo>
                    <a:pt x="23088" y="5063"/>
                    <a:pt x="35311" y="0"/>
                    <a:pt x="48057" y="0"/>
                  </a:cubicBezTo>
                  <a:close/>
                </a:path>
              </a:pathLst>
            </a:custGeom>
            <a:solidFill>
              <a:srgbClr val="113861"/>
            </a:solidFill>
          </p:spPr>
          <p:txBody>
            <a:bodyPr/>
            <a:lstStyle/>
            <a:p>
              <a:pPr algn="ctr"/>
              <a:endParaRPr lang="en-US" dirty="0">
                <a:solidFill>
                  <a:schemeClr val="bg1"/>
                </a:solidFill>
              </a:endParaRPr>
            </a:p>
            <a:p>
              <a:pPr algn="ctr"/>
              <a:r>
                <a:rPr lang="en-US" sz="2800" dirty="0">
                  <a:solidFill>
                    <a:schemeClr val="bg1"/>
                  </a:solidFill>
                </a:rPr>
                <a:t>Information Session</a:t>
              </a:r>
            </a:p>
          </p:txBody>
        </p:sp>
        <p:sp>
          <p:nvSpPr>
            <p:cNvPr id="22" name="TextBox 22"/>
            <p:cNvSpPr txBox="1"/>
            <p:nvPr/>
          </p:nvSpPr>
          <p:spPr>
            <a:xfrm>
              <a:off x="0" y="-66675"/>
              <a:ext cx="2050406" cy="370460"/>
            </a:xfrm>
            <a:prstGeom prst="rect">
              <a:avLst/>
            </a:prstGeom>
          </p:spPr>
          <p:txBody>
            <a:bodyPr lIns="50800" tIns="50800" rIns="50800" bIns="50800" rtlCol="0" anchor="ctr"/>
            <a:lstStyle/>
            <a:p>
              <a:pPr algn="ctr">
                <a:lnSpc>
                  <a:spcPts val="3343"/>
                </a:lnSpc>
              </a:pPr>
              <a:endParaRPr/>
            </a:p>
          </p:txBody>
        </p:sp>
      </p:grpSp>
      <p:sp>
        <p:nvSpPr>
          <p:cNvPr id="23" name="TextBox 23"/>
          <p:cNvSpPr txBox="1"/>
          <p:nvPr/>
        </p:nvSpPr>
        <p:spPr>
          <a:xfrm>
            <a:off x="1564337" y="3670637"/>
            <a:ext cx="6860679" cy="1288045"/>
          </a:xfrm>
          <a:prstGeom prst="rect">
            <a:avLst/>
          </a:prstGeom>
        </p:spPr>
        <p:txBody>
          <a:bodyPr lIns="0" tIns="0" rIns="0" bIns="0" rtlCol="0" anchor="t">
            <a:spAutoFit/>
          </a:bodyPr>
          <a:lstStyle/>
          <a:p>
            <a:pPr algn="l">
              <a:lnSpc>
                <a:spcPts val="11583"/>
              </a:lnSpc>
            </a:pPr>
            <a:r>
              <a:rPr lang="en-US" sz="4800" b="1" dirty="0">
                <a:solidFill>
                  <a:srgbClr val="800080"/>
                </a:solidFill>
                <a:latin typeface="Poppins Bold"/>
                <a:ea typeface="Poppins Bold"/>
                <a:cs typeface="Poppins Bold"/>
                <a:sym typeface="Poppins Bold"/>
              </a:rPr>
              <a:t>Venue Access Grants</a:t>
            </a:r>
          </a:p>
        </p:txBody>
      </p:sp>
      <p:sp>
        <p:nvSpPr>
          <p:cNvPr id="24" name="TextBox 24"/>
          <p:cNvSpPr txBox="1"/>
          <p:nvPr/>
        </p:nvSpPr>
        <p:spPr>
          <a:xfrm>
            <a:off x="1624905" y="8800685"/>
            <a:ext cx="4306895" cy="458641"/>
          </a:xfrm>
          <a:prstGeom prst="rect">
            <a:avLst/>
          </a:prstGeom>
        </p:spPr>
        <p:txBody>
          <a:bodyPr lIns="0" tIns="0" rIns="0" bIns="0" rtlCol="0" anchor="t">
            <a:spAutoFit/>
          </a:bodyPr>
          <a:lstStyle/>
          <a:p>
            <a:pPr algn="l">
              <a:lnSpc>
                <a:spcPts val="3595"/>
              </a:lnSpc>
            </a:pPr>
            <a:r>
              <a:rPr lang="en-US" sz="2568">
                <a:solidFill>
                  <a:srgbClr val="800080"/>
                </a:solidFill>
                <a:latin typeface="Poppins"/>
                <a:ea typeface="Poppins"/>
                <a:cs typeface="Poppins"/>
                <a:sym typeface="Poppins"/>
              </a:rPr>
              <a:t>ArtsAndScience.org</a:t>
            </a:r>
          </a:p>
        </p:txBody>
      </p:sp>
      <p:pic>
        <p:nvPicPr>
          <p:cNvPr id="25" name="Picture 24">
            <a:extLst>
              <a:ext uri="{FF2B5EF4-FFF2-40B4-BE49-F238E27FC236}">
                <a16:creationId xmlns:a16="http://schemas.microsoft.com/office/drawing/2014/main" id="{15618FA5-D1D0-702E-6379-4BA80B616BC4}"/>
              </a:ext>
            </a:extLst>
          </p:cNvPr>
          <p:cNvPicPr>
            <a:picLocks noChangeAspect="1"/>
          </p:cNvPicPr>
          <p:nvPr/>
        </p:nvPicPr>
        <p:blipFill>
          <a:blip r:embed="rId8"/>
          <a:stretch>
            <a:fillRect/>
          </a:stretch>
        </p:blipFill>
        <p:spPr>
          <a:xfrm>
            <a:off x="8864598" y="731281"/>
            <a:ext cx="11009936" cy="8701186"/>
          </a:xfrm>
          <a:prstGeom prst="rect">
            <a:avLst/>
          </a:prstGeom>
        </p:spPr>
      </p:pic>
      <p:sp>
        <p:nvSpPr>
          <p:cNvPr id="27" name="TextBox 26">
            <a:extLst>
              <a:ext uri="{FF2B5EF4-FFF2-40B4-BE49-F238E27FC236}">
                <a16:creationId xmlns:a16="http://schemas.microsoft.com/office/drawing/2014/main" id="{1F41F39B-84FE-7001-D567-5682E6F13369}"/>
              </a:ext>
            </a:extLst>
          </p:cNvPr>
          <p:cNvSpPr txBox="1"/>
          <p:nvPr/>
        </p:nvSpPr>
        <p:spPr>
          <a:xfrm flipH="1">
            <a:off x="14270714" y="9399003"/>
            <a:ext cx="2501697" cy="461665"/>
          </a:xfrm>
          <a:prstGeom prst="rect">
            <a:avLst/>
          </a:prstGeom>
          <a:noFill/>
        </p:spPr>
        <p:txBody>
          <a:bodyPr wrap="square" rtlCol="0">
            <a:spAutoFit/>
          </a:bodyPr>
          <a:lstStyle/>
          <a:p>
            <a:r>
              <a:rPr lang="en-US" sz="2400" dirty="0"/>
              <a:t>Tate Hall | CPCC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EFE9"/>
        </a:solidFill>
        <a:effectLst/>
      </p:bgPr>
    </p:bg>
    <p:spTree>
      <p:nvGrpSpPr>
        <p:cNvPr id="1" name="">
          <a:extLst>
            <a:ext uri="{FF2B5EF4-FFF2-40B4-BE49-F238E27FC236}">
              <a16:creationId xmlns:a16="http://schemas.microsoft.com/office/drawing/2014/main" id="{A1619E22-26A4-075E-88DA-B852B648483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7B9CA07-E307-25F6-5270-2FE9C0A5562F}"/>
              </a:ext>
            </a:extLst>
          </p:cNvPr>
          <p:cNvSpPr/>
          <p:nvPr/>
        </p:nvSpPr>
        <p:spPr>
          <a:xfrm rot="2785693" flipH="1">
            <a:off x="-2991759" y="-3448829"/>
            <a:ext cx="8534093" cy="8555482"/>
          </a:xfrm>
          <a:custGeom>
            <a:avLst/>
            <a:gdLst/>
            <a:ahLst/>
            <a:cxnLst/>
            <a:rect l="l" t="t" r="r" b="b"/>
            <a:pathLst>
              <a:path w="8534093" h="8555482">
                <a:moveTo>
                  <a:pt x="8534093" y="0"/>
                </a:moveTo>
                <a:lnTo>
                  <a:pt x="0" y="0"/>
                </a:lnTo>
                <a:lnTo>
                  <a:pt x="0" y="8555481"/>
                </a:lnTo>
                <a:lnTo>
                  <a:pt x="8534093" y="8555481"/>
                </a:lnTo>
                <a:lnTo>
                  <a:pt x="8534093" y="0"/>
                </a:lnTo>
                <a:close/>
              </a:path>
            </a:pathLst>
          </a:custGeom>
          <a:blipFill>
            <a:blip>
              <a:alphaModFix amt="55000"/>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3" name="Group 3">
            <a:extLst>
              <a:ext uri="{FF2B5EF4-FFF2-40B4-BE49-F238E27FC236}">
                <a16:creationId xmlns:a16="http://schemas.microsoft.com/office/drawing/2014/main" id="{C752A9F5-7155-FC2A-1074-DBC3A4FD5234}"/>
              </a:ext>
            </a:extLst>
          </p:cNvPr>
          <p:cNvGrpSpPr/>
          <p:nvPr/>
        </p:nvGrpSpPr>
        <p:grpSpPr>
          <a:xfrm>
            <a:off x="575730" y="5174834"/>
            <a:ext cx="7090423" cy="2266718"/>
            <a:chOff x="-2761" y="-66675"/>
            <a:chExt cx="2021148" cy="646136"/>
          </a:xfrm>
        </p:grpSpPr>
        <p:sp>
          <p:nvSpPr>
            <p:cNvPr id="4" name="Freeform 4">
              <a:extLst>
                <a:ext uri="{FF2B5EF4-FFF2-40B4-BE49-F238E27FC236}">
                  <a16:creationId xmlns:a16="http://schemas.microsoft.com/office/drawing/2014/main" id="{B70BEDD6-76A6-92C3-44D2-2D45EA6F8D03}"/>
                </a:ext>
              </a:extLst>
            </p:cNvPr>
            <p:cNvSpPr/>
            <p:nvPr/>
          </p:nvSpPr>
          <p:spPr>
            <a:xfrm>
              <a:off x="-2761" y="0"/>
              <a:ext cx="2018387" cy="579461"/>
            </a:xfrm>
            <a:custGeom>
              <a:avLst/>
              <a:gdLst/>
              <a:ahLst/>
              <a:cxnLst/>
              <a:rect l="l" t="t" r="r" b="b"/>
              <a:pathLst>
                <a:path w="2018387" h="579461">
                  <a:moveTo>
                    <a:pt x="31708" y="0"/>
                  </a:moveTo>
                  <a:lnTo>
                    <a:pt x="1986679" y="0"/>
                  </a:lnTo>
                  <a:cubicBezTo>
                    <a:pt x="2004191" y="0"/>
                    <a:pt x="2018387" y="14196"/>
                    <a:pt x="2018387" y="31708"/>
                  </a:cubicBezTo>
                  <a:lnTo>
                    <a:pt x="2018387" y="547753"/>
                  </a:lnTo>
                  <a:cubicBezTo>
                    <a:pt x="2018387" y="565264"/>
                    <a:pt x="2004191" y="579461"/>
                    <a:pt x="1986679" y="579461"/>
                  </a:cubicBezTo>
                  <a:lnTo>
                    <a:pt x="31708" y="579461"/>
                  </a:lnTo>
                  <a:cubicBezTo>
                    <a:pt x="14196" y="579461"/>
                    <a:pt x="0" y="565264"/>
                    <a:pt x="0" y="547753"/>
                  </a:cubicBezTo>
                  <a:lnTo>
                    <a:pt x="0" y="31708"/>
                  </a:lnTo>
                  <a:cubicBezTo>
                    <a:pt x="0" y="14196"/>
                    <a:pt x="14196" y="0"/>
                    <a:pt x="31708" y="0"/>
                  </a:cubicBezTo>
                  <a:close/>
                </a:path>
              </a:pathLst>
            </a:custGeom>
            <a:solidFill>
              <a:srgbClr val="113861"/>
            </a:solidFill>
          </p:spPr>
          <p:txBody>
            <a:bodyPr/>
            <a:lstStyle/>
            <a:p>
              <a:pPr algn="ctr"/>
              <a:endParaRPr lang="en-US" dirty="0"/>
            </a:p>
            <a:p>
              <a:pPr algn="ctr"/>
              <a:endParaRPr lang="en-US" dirty="0"/>
            </a:p>
            <a:p>
              <a:pPr algn="ctr"/>
              <a:endParaRPr lang="en-US" dirty="0"/>
            </a:p>
            <a:p>
              <a:pPr algn="ctr"/>
              <a:endParaRPr lang="en-US" dirty="0"/>
            </a:p>
          </p:txBody>
        </p:sp>
        <p:sp>
          <p:nvSpPr>
            <p:cNvPr id="5" name="TextBox 5">
              <a:extLst>
                <a:ext uri="{FF2B5EF4-FFF2-40B4-BE49-F238E27FC236}">
                  <a16:creationId xmlns:a16="http://schemas.microsoft.com/office/drawing/2014/main" id="{77CA90C8-270F-0CEF-DE08-E302DC87D6F6}"/>
                </a:ext>
              </a:extLst>
            </p:cNvPr>
            <p:cNvSpPr txBox="1"/>
            <p:nvPr/>
          </p:nvSpPr>
          <p:spPr>
            <a:xfrm>
              <a:off x="0" y="-66675"/>
              <a:ext cx="2018387" cy="646136"/>
            </a:xfrm>
            <a:prstGeom prst="rect">
              <a:avLst/>
            </a:prstGeom>
          </p:spPr>
          <p:txBody>
            <a:bodyPr lIns="50800" tIns="50800" rIns="50800" bIns="50800" rtlCol="0" anchor="ctr"/>
            <a:lstStyle/>
            <a:p>
              <a:pPr algn="ctr">
                <a:lnSpc>
                  <a:spcPts val="3623"/>
                </a:lnSpc>
              </a:pPr>
              <a:endParaRPr/>
            </a:p>
          </p:txBody>
        </p:sp>
      </p:grpSp>
      <p:sp>
        <p:nvSpPr>
          <p:cNvPr id="9" name="Freeform 9">
            <a:extLst>
              <a:ext uri="{FF2B5EF4-FFF2-40B4-BE49-F238E27FC236}">
                <a16:creationId xmlns:a16="http://schemas.microsoft.com/office/drawing/2014/main" id="{F54743A4-79BD-8082-BF93-8FD7E34BA043}"/>
              </a:ext>
            </a:extLst>
          </p:cNvPr>
          <p:cNvSpPr/>
          <p:nvPr/>
        </p:nvSpPr>
        <p:spPr>
          <a:xfrm rot="-5008063">
            <a:off x="15685505" y="7167211"/>
            <a:ext cx="3942056" cy="3338166"/>
          </a:xfrm>
          <a:custGeom>
            <a:avLst/>
            <a:gdLst/>
            <a:ahLst/>
            <a:cxnLst/>
            <a:rect l="l" t="t" r="r" b="b"/>
            <a:pathLst>
              <a:path w="3942056" h="3338166">
                <a:moveTo>
                  <a:pt x="0" y="0"/>
                </a:moveTo>
                <a:lnTo>
                  <a:pt x="3942056" y="0"/>
                </a:lnTo>
                <a:lnTo>
                  <a:pt x="3942056" y="3338166"/>
                </a:lnTo>
                <a:lnTo>
                  <a:pt x="0" y="3338166"/>
                </a:lnTo>
                <a:lnTo>
                  <a:pt x="0" y="0"/>
                </a:lnTo>
                <a:close/>
              </a:path>
            </a:pathLst>
          </a:custGeom>
          <a:blipFill>
            <a:blip>
              <a:extLst>
                <a:ext uri="{96DAC541-7B7A-43D3-8B79-37D633B846F1}">
                  <asvg:svgBlip xmlns:asvg="http://schemas.microsoft.com/office/drawing/2016/SVG/main" r:embed="rId3"/>
                </a:ext>
              </a:extLst>
            </a:blip>
            <a:stretch>
              <a:fillRect r="-109088"/>
            </a:stretch>
          </a:blipFill>
        </p:spPr>
        <p:txBody>
          <a:bodyPr/>
          <a:lstStyle/>
          <a:p>
            <a:endParaRPr lang="en-US"/>
          </a:p>
        </p:txBody>
      </p:sp>
      <p:grpSp>
        <p:nvGrpSpPr>
          <p:cNvPr id="10" name="Group 10">
            <a:extLst>
              <a:ext uri="{FF2B5EF4-FFF2-40B4-BE49-F238E27FC236}">
                <a16:creationId xmlns:a16="http://schemas.microsoft.com/office/drawing/2014/main" id="{85C7C80B-C8E4-BF4A-1CC0-F0AFB9009C67}"/>
              </a:ext>
            </a:extLst>
          </p:cNvPr>
          <p:cNvGrpSpPr/>
          <p:nvPr/>
        </p:nvGrpSpPr>
        <p:grpSpPr>
          <a:xfrm>
            <a:off x="10137555" y="5408736"/>
            <a:ext cx="7080737" cy="2032815"/>
            <a:chOff x="0" y="0"/>
            <a:chExt cx="2018387" cy="579461"/>
          </a:xfrm>
        </p:grpSpPr>
        <p:sp>
          <p:nvSpPr>
            <p:cNvPr id="11" name="Freeform 11">
              <a:extLst>
                <a:ext uri="{FF2B5EF4-FFF2-40B4-BE49-F238E27FC236}">
                  <a16:creationId xmlns:a16="http://schemas.microsoft.com/office/drawing/2014/main" id="{A35A8958-C11A-6D63-66A2-1C9FC977D9C1}"/>
                </a:ext>
              </a:extLst>
            </p:cNvPr>
            <p:cNvSpPr/>
            <p:nvPr/>
          </p:nvSpPr>
          <p:spPr>
            <a:xfrm>
              <a:off x="0" y="0"/>
              <a:ext cx="2018387" cy="579461"/>
            </a:xfrm>
            <a:custGeom>
              <a:avLst/>
              <a:gdLst/>
              <a:ahLst/>
              <a:cxnLst/>
              <a:rect l="l" t="t" r="r" b="b"/>
              <a:pathLst>
                <a:path w="2018387" h="579461">
                  <a:moveTo>
                    <a:pt x="31708" y="0"/>
                  </a:moveTo>
                  <a:lnTo>
                    <a:pt x="1986679" y="0"/>
                  </a:lnTo>
                  <a:cubicBezTo>
                    <a:pt x="2004191" y="0"/>
                    <a:pt x="2018387" y="14196"/>
                    <a:pt x="2018387" y="31708"/>
                  </a:cubicBezTo>
                  <a:lnTo>
                    <a:pt x="2018387" y="547753"/>
                  </a:lnTo>
                  <a:cubicBezTo>
                    <a:pt x="2018387" y="565264"/>
                    <a:pt x="2004191" y="579461"/>
                    <a:pt x="1986679" y="579461"/>
                  </a:cubicBezTo>
                  <a:lnTo>
                    <a:pt x="31708" y="579461"/>
                  </a:lnTo>
                  <a:cubicBezTo>
                    <a:pt x="14196" y="579461"/>
                    <a:pt x="0" y="565264"/>
                    <a:pt x="0" y="547753"/>
                  </a:cubicBezTo>
                  <a:lnTo>
                    <a:pt x="0" y="31708"/>
                  </a:lnTo>
                  <a:cubicBezTo>
                    <a:pt x="0" y="14196"/>
                    <a:pt x="14196" y="0"/>
                    <a:pt x="31708" y="0"/>
                  </a:cubicBezTo>
                  <a:close/>
                </a:path>
              </a:pathLst>
            </a:custGeom>
            <a:solidFill>
              <a:srgbClr val="113861"/>
            </a:solidFill>
          </p:spPr>
          <p:txBody>
            <a:bodyPr/>
            <a:lstStyle/>
            <a:p>
              <a:endParaRPr lang="en-US" dirty="0"/>
            </a:p>
          </p:txBody>
        </p:sp>
        <p:sp>
          <p:nvSpPr>
            <p:cNvPr id="12" name="TextBox 12">
              <a:extLst>
                <a:ext uri="{FF2B5EF4-FFF2-40B4-BE49-F238E27FC236}">
                  <a16:creationId xmlns:a16="http://schemas.microsoft.com/office/drawing/2014/main" id="{E54E5643-29EC-C3C6-B552-613AA5B83DE4}"/>
                </a:ext>
              </a:extLst>
            </p:cNvPr>
            <p:cNvSpPr txBox="1"/>
            <p:nvPr/>
          </p:nvSpPr>
          <p:spPr>
            <a:xfrm>
              <a:off x="0" y="-66675"/>
              <a:ext cx="2018387" cy="646136"/>
            </a:xfrm>
            <a:prstGeom prst="rect">
              <a:avLst/>
            </a:prstGeom>
          </p:spPr>
          <p:txBody>
            <a:bodyPr lIns="50800" tIns="50800" rIns="50800" bIns="50800" rtlCol="0" anchor="ctr"/>
            <a:lstStyle/>
            <a:p>
              <a:pPr algn="ctr">
                <a:lnSpc>
                  <a:spcPts val="3623"/>
                </a:lnSpc>
              </a:pPr>
              <a:endParaRPr/>
            </a:p>
          </p:txBody>
        </p:sp>
      </p:grpSp>
      <p:sp>
        <p:nvSpPr>
          <p:cNvPr id="16" name="Freeform 16">
            <a:extLst>
              <a:ext uri="{FF2B5EF4-FFF2-40B4-BE49-F238E27FC236}">
                <a16:creationId xmlns:a16="http://schemas.microsoft.com/office/drawing/2014/main" id="{E3B52323-49BA-A86F-FA67-E0E89EC88E6A}"/>
              </a:ext>
            </a:extLst>
          </p:cNvPr>
          <p:cNvSpPr/>
          <p:nvPr/>
        </p:nvSpPr>
        <p:spPr>
          <a:xfrm>
            <a:off x="165660" y="5078295"/>
            <a:ext cx="4056119" cy="752226"/>
          </a:xfrm>
          <a:custGeom>
            <a:avLst/>
            <a:gdLst/>
            <a:ahLst/>
            <a:cxnLst/>
            <a:rect l="l" t="t" r="r" b="b"/>
            <a:pathLst>
              <a:path w="4056119" h="752226">
                <a:moveTo>
                  <a:pt x="0" y="0"/>
                </a:moveTo>
                <a:lnTo>
                  <a:pt x="4056119" y="0"/>
                </a:lnTo>
                <a:lnTo>
                  <a:pt x="4056119" y="752225"/>
                </a:lnTo>
                <a:lnTo>
                  <a:pt x="0" y="75222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18">
            <a:extLst>
              <a:ext uri="{FF2B5EF4-FFF2-40B4-BE49-F238E27FC236}">
                <a16:creationId xmlns:a16="http://schemas.microsoft.com/office/drawing/2014/main" id="{D758D2C2-A316-3C37-A88D-343761B77840}"/>
              </a:ext>
            </a:extLst>
          </p:cNvPr>
          <p:cNvSpPr/>
          <p:nvPr/>
        </p:nvSpPr>
        <p:spPr>
          <a:xfrm rot="2268482" flipH="1">
            <a:off x="11173516" y="1944090"/>
            <a:ext cx="9662263" cy="6969684"/>
          </a:xfrm>
          <a:custGeom>
            <a:avLst/>
            <a:gdLst/>
            <a:ahLst/>
            <a:cxnLst/>
            <a:rect l="l" t="t" r="r" b="b"/>
            <a:pathLst>
              <a:path w="9662263" h="6969684">
                <a:moveTo>
                  <a:pt x="9662264" y="0"/>
                </a:moveTo>
                <a:lnTo>
                  <a:pt x="0" y="0"/>
                </a:lnTo>
                <a:lnTo>
                  <a:pt x="0" y="6969684"/>
                </a:lnTo>
                <a:lnTo>
                  <a:pt x="9662264" y="6969684"/>
                </a:lnTo>
                <a:lnTo>
                  <a:pt x="9662264" y="0"/>
                </a:lnTo>
                <a:close/>
              </a:path>
            </a:pathLst>
          </a:custGeom>
          <a:blipFill>
            <a:blip>
              <a:extLst>
                <a:ext uri="{96DAC541-7B7A-43D3-8B79-37D633B846F1}">
                  <asvg:svgBlip xmlns:asvg="http://schemas.microsoft.com/office/drawing/2016/SVG/main" r:embed="rId5"/>
                </a:ext>
              </a:extLst>
            </a:blip>
            <a:stretch>
              <a:fillRect b="-105002"/>
            </a:stretch>
          </a:blipFill>
        </p:spPr>
        <p:txBody>
          <a:bodyPr/>
          <a:lstStyle/>
          <a:p>
            <a:endParaRPr lang="en-US"/>
          </a:p>
        </p:txBody>
      </p:sp>
      <p:sp>
        <p:nvSpPr>
          <p:cNvPr id="19" name="Freeform 19">
            <a:extLst>
              <a:ext uri="{FF2B5EF4-FFF2-40B4-BE49-F238E27FC236}">
                <a16:creationId xmlns:a16="http://schemas.microsoft.com/office/drawing/2014/main" id="{1782D3EC-244B-A8BD-C5B8-D6977A2F79AD}"/>
              </a:ext>
            </a:extLst>
          </p:cNvPr>
          <p:cNvSpPr/>
          <p:nvPr/>
        </p:nvSpPr>
        <p:spPr>
          <a:xfrm>
            <a:off x="9728682" y="5032623"/>
            <a:ext cx="4056119" cy="752226"/>
          </a:xfrm>
          <a:custGeom>
            <a:avLst/>
            <a:gdLst/>
            <a:ahLst/>
            <a:cxnLst/>
            <a:rect l="l" t="t" r="r" b="b"/>
            <a:pathLst>
              <a:path w="4056119" h="752226">
                <a:moveTo>
                  <a:pt x="0" y="0"/>
                </a:moveTo>
                <a:lnTo>
                  <a:pt x="4056119" y="0"/>
                </a:lnTo>
                <a:lnTo>
                  <a:pt x="4056119" y="752225"/>
                </a:lnTo>
                <a:lnTo>
                  <a:pt x="0" y="75222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1" name="Freeform 21">
            <a:extLst>
              <a:ext uri="{FF2B5EF4-FFF2-40B4-BE49-F238E27FC236}">
                <a16:creationId xmlns:a16="http://schemas.microsoft.com/office/drawing/2014/main" id="{69B41B45-027B-F6C8-A3E1-DF09BB1B9B6F}"/>
              </a:ext>
            </a:extLst>
          </p:cNvPr>
          <p:cNvSpPr/>
          <p:nvPr/>
        </p:nvSpPr>
        <p:spPr>
          <a:xfrm>
            <a:off x="3741162" y="5078295"/>
            <a:ext cx="2906951" cy="752226"/>
          </a:xfrm>
          <a:custGeom>
            <a:avLst/>
            <a:gdLst/>
            <a:ahLst/>
            <a:cxnLst/>
            <a:rect l="l" t="t" r="r" b="b"/>
            <a:pathLst>
              <a:path w="2906951" h="752226">
                <a:moveTo>
                  <a:pt x="0" y="0"/>
                </a:moveTo>
                <a:lnTo>
                  <a:pt x="2906951" y="0"/>
                </a:lnTo>
                <a:lnTo>
                  <a:pt x="2906951" y="752225"/>
                </a:lnTo>
                <a:lnTo>
                  <a:pt x="0" y="752225"/>
                </a:lnTo>
                <a:lnTo>
                  <a:pt x="0" y="0"/>
                </a:lnTo>
                <a:close/>
              </a:path>
            </a:pathLst>
          </a:custGeom>
          <a:blipFill>
            <a:blip>
              <a:extLst>
                <a:ext uri="{96DAC541-7B7A-43D3-8B79-37D633B846F1}">
                  <asvg:svgBlip xmlns:asvg="http://schemas.microsoft.com/office/drawing/2016/SVG/main" r:embed="rId6"/>
                </a:ext>
              </a:extLst>
            </a:blip>
            <a:stretch>
              <a:fillRect l="-39531"/>
            </a:stretch>
          </a:blipFill>
        </p:spPr>
        <p:txBody>
          <a:bodyPr/>
          <a:lstStyle/>
          <a:p>
            <a:endParaRPr lang="en-US"/>
          </a:p>
        </p:txBody>
      </p:sp>
      <p:sp>
        <p:nvSpPr>
          <p:cNvPr id="22" name="Freeform 22">
            <a:extLst>
              <a:ext uri="{FF2B5EF4-FFF2-40B4-BE49-F238E27FC236}">
                <a16:creationId xmlns:a16="http://schemas.microsoft.com/office/drawing/2014/main" id="{D3DC25D6-3121-E716-4867-2E61551CBEFF}"/>
              </a:ext>
            </a:extLst>
          </p:cNvPr>
          <p:cNvSpPr/>
          <p:nvPr/>
        </p:nvSpPr>
        <p:spPr>
          <a:xfrm>
            <a:off x="13491685" y="5032623"/>
            <a:ext cx="2906951" cy="752226"/>
          </a:xfrm>
          <a:custGeom>
            <a:avLst/>
            <a:gdLst/>
            <a:ahLst/>
            <a:cxnLst/>
            <a:rect l="l" t="t" r="r" b="b"/>
            <a:pathLst>
              <a:path w="2906951" h="752226">
                <a:moveTo>
                  <a:pt x="0" y="0"/>
                </a:moveTo>
                <a:lnTo>
                  <a:pt x="2906951" y="0"/>
                </a:lnTo>
                <a:lnTo>
                  <a:pt x="2906951" y="752225"/>
                </a:lnTo>
                <a:lnTo>
                  <a:pt x="0" y="752225"/>
                </a:lnTo>
                <a:lnTo>
                  <a:pt x="0" y="0"/>
                </a:lnTo>
                <a:close/>
              </a:path>
            </a:pathLst>
          </a:custGeom>
          <a:blipFill>
            <a:blip>
              <a:extLst>
                <a:ext uri="{96DAC541-7B7A-43D3-8B79-37D633B846F1}">
                  <asvg:svgBlip xmlns:asvg="http://schemas.microsoft.com/office/drawing/2016/SVG/main" r:embed="rId6"/>
                </a:ext>
              </a:extLst>
            </a:blip>
            <a:stretch>
              <a:fillRect l="-39531"/>
            </a:stretch>
          </a:blipFill>
        </p:spPr>
        <p:txBody>
          <a:bodyPr/>
          <a:lstStyle/>
          <a:p>
            <a:endParaRPr lang="en-US"/>
          </a:p>
        </p:txBody>
      </p:sp>
      <p:sp>
        <p:nvSpPr>
          <p:cNvPr id="27" name="TextBox 27">
            <a:extLst>
              <a:ext uri="{FF2B5EF4-FFF2-40B4-BE49-F238E27FC236}">
                <a16:creationId xmlns:a16="http://schemas.microsoft.com/office/drawing/2014/main" id="{8DCD9829-6297-FBB5-0264-31F1286C885A}"/>
              </a:ext>
            </a:extLst>
          </p:cNvPr>
          <p:cNvSpPr txBox="1"/>
          <p:nvPr/>
        </p:nvSpPr>
        <p:spPr>
          <a:xfrm>
            <a:off x="1028700" y="1370708"/>
            <a:ext cx="7336962" cy="1779846"/>
          </a:xfrm>
          <a:prstGeom prst="rect">
            <a:avLst/>
          </a:prstGeom>
        </p:spPr>
        <p:txBody>
          <a:bodyPr lIns="0" tIns="0" rIns="0" bIns="0" rtlCol="0" anchor="t">
            <a:spAutoFit/>
          </a:bodyPr>
          <a:lstStyle/>
          <a:p>
            <a:pPr algn="l">
              <a:lnSpc>
                <a:spcPts val="6981"/>
              </a:lnSpc>
            </a:pPr>
            <a:r>
              <a:rPr lang="en-US" sz="5817" b="1" dirty="0">
                <a:solidFill>
                  <a:srgbClr val="0C3E80"/>
                </a:solidFill>
                <a:latin typeface="Poppins Semi-Bold"/>
                <a:ea typeface="Poppins Semi-Bold"/>
                <a:cs typeface="Poppins Semi-Bold"/>
                <a:sym typeface="Poppins Semi-Bold"/>
              </a:rPr>
              <a:t>Individual Creative Matrix</a:t>
            </a:r>
          </a:p>
        </p:txBody>
      </p:sp>
      <p:sp>
        <p:nvSpPr>
          <p:cNvPr id="32" name="TextBox 32">
            <a:extLst>
              <a:ext uri="{FF2B5EF4-FFF2-40B4-BE49-F238E27FC236}">
                <a16:creationId xmlns:a16="http://schemas.microsoft.com/office/drawing/2014/main" id="{9FE74D3F-F7FD-B197-2B01-BBF34C0C5BD1}"/>
              </a:ext>
            </a:extLst>
          </p:cNvPr>
          <p:cNvSpPr txBox="1"/>
          <p:nvPr/>
        </p:nvSpPr>
        <p:spPr>
          <a:xfrm>
            <a:off x="330299" y="5308759"/>
            <a:ext cx="424128" cy="449296"/>
          </a:xfrm>
          <a:prstGeom prst="rect">
            <a:avLst/>
          </a:prstGeom>
        </p:spPr>
        <p:txBody>
          <a:bodyPr lIns="0" tIns="0" rIns="0" bIns="0" rtlCol="0" anchor="t">
            <a:spAutoFit/>
          </a:bodyPr>
          <a:lstStyle/>
          <a:p>
            <a:pPr marL="0" lvl="0" indent="0" algn="ctr">
              <a:lnSpc>
                <a:spcPts val="3328"/>
              </a:lnSpc>
            </a:pPr>
            <a:r>
              <a:rPr lang="en-US" sz="2972" b="1" spc="29" dirty="0">
                <a:solidFill>
                  <a:srgbClr val="013064"/>
                </a:solidFill>
                <a:latin typeface="Poppins Semi-Bold"/>
                <a:ea typeface="Poppins Semi-Bold"/>
                <a:cs typeface="Poppins Semi-Bold"/>
                <a:sym typeface="Poppins Semi-Bold"/>
              </a:rPr>
              <a:t>1</a:t>
            </a:r>
          </a:p>
        </p:txBody>
      </p:sp>
      <p:sp>
        <p:nvSpPr>
          <p:cNvPr id="34" name="TextBox 34">
            <a:extLst>
              <a:ext uri="{FF2B5EF4-FFF2-40B4-BE49-F238E27FC236}">
                <a16:creationId xmlns:a16="http://schemas.microsoft.com/office/drawing/2014/main" id="{FD462037-514F-9F16-8608-08C51CADE8BD}"/>
              </a:ext>
            </a:extLst>
          </p:cNvPr>
          <p:cNvSpPr txBox="1"/>
          <p:nvPr/>
        </p:nvSpPr>
        <p:spPr>
          <a:xfrm>
            <a:off x="9882438" y="5212215"/>
            <a:ext cx="424128" cy="424090"/>
          </a:xfrm>
          <a:prstGeom prst="rect">
            <a:avLst/>
          </a:prstGeom>
        </p:spPr>
        <p:txBody>
          <a:bodyPr lIns="0" tIns="0" rIns="0" bIns="0" rtlCol="0" anchor="t">
            <a:spAutoFit/>
          </a:bodyPr>
          <a:lstStyle/>
          <a:p>
            <a:pPr marL="0" lvl="0" indent="0" algn="ctr">
              <a:lnSpc>
                <a:spcPts val="3328"/>
              </a:lnSpc>
            </a:pPr>
            <a:r>
              <a:rPr lang="en-US" sz="2972" b="1" spc="29" dirty="0">
                <a:solidFill>
                  <a:srgbClr val="013064"/>
                </a:solidFill>
                <a:latin typeface="Poppins Semi-Bold"/>
                <a:ea typeface="Poppins Semi-Bold"/>
                <a:cs typeface="Poppins Semi-Bold"/>
                <a:sym typeface="Poppins Semi-Bold"/>
              </a:rPr>
              <a:t>2</a:t>
            </a:r>
          </a:p>
        </p:txBody>
      </p:sp>
      <p:grpSp>
        <p:nvGrpSpPr>
          <p:cNvPr id="40" name="Group 40">
            <a:extLst>
              <a:ext uri="{FF2B5EF4-FFF2-40B4-BE49-F238E27FC236}">
                <a16:creationId xmlns:a16="http://schemas.microsoft.com/office/drawing/2014/main" id="{1F1B2840-BF21-6E11-ED54-079A863993F8}"/>
              </a:ext>
            </a:extLst>
          </p:cNvPr>
          <p:cNvGrpSpPr/>
          <p:nvPr/>
        </p:nvGrpSpPr>
        <p:grpSpPr>
          <a:xfrm>
            <a:off x="8682048" y="1294311"/>
            <a:ext cx="620165" cy="620165"/>
            <a:chOff x="0" y="0"/>
            <a:chExt cx="812800" cy="812800"/>
          </a:xfrm>
        </p:grpSpPr>
        <p:sp>
          <p:nvSpPr>
            <p:cNvPr id="41" name="Freeform 41">
              <a:extLst>
                <a:ext uri="{FF2B5EF4-FFF2-40B4-BE49-F238E27FC236}">
                  <a16:creationId xmlns:a16="http://schemas.microsoft.com/office/drawing/2014/main" id="{8D31D151-2153-12A5-D161-C1B9D063BB5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13861"/>
            </a:solidFill>
          </p:spPr>
          <p:txBody>
            <a:bodyPr/>
            <a:lstStyle/>
            <a:p>
              <a:endParaRPr lang="en-US"/>
            </a:p>
          </p:txBody>
        </p:sp>
        <p:sp>
          <p:nvSpPr>
            <p:cNvPr id="42" name="TextBox 42">
              <a:extLst>
                <a:ext uri="{FF2B5EF4-FFF2-40B4-BE49-F238E27FC236}">
                  <a16:creationId xmlns:a16="http://schemas.microsoft.com/office/drawing/2014/main" id="{B4559BCD-383E-B65E-2697-D0BE4B818F2E}"/>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43" name="Group 43">
            <a:extLst>
              <a:ext uri="{FF2B5EF4-FFF2-40B4-BE49-F238E27FC236}">
                <a16:creationId xmlns:a16="http://schemas.microsoft.com/office/drawing/2014/main" id="{49F87D13-97B6-EEF4-8CE8-0CF2A274B3E6}"/>
              </a:ext>
            </a:extLst>
          </p:cNvPr>
          <p:cNvGrpSpPr/>
          <p:nvPr/>
        </p:nvGrpSpPr>
        <p:grpSpPr>
          <a:xfrm>
            <a:off x="9261394" y="-948882"/>
            <a:ext cx="1752322" cy="1752322"/>
            <a:chOff x="0" y="0"/>
            <a:chExt cx="812800" cy="812800"/>
          </a:xfrm>
        </p:grpSpPr>
        <p:sp>
          <p:nvSpPr>
            <p:cNvPr id="44" name="Freeform 44">
              <a:extLst>
                <a:ext uri="{FF2B5EF4-FFF2-40B4-BE49-F238E27FC236}">
                  <a16:creationId xmlns:a16="http://schemas.microsoft.com/office/drawing/2014/main" id="{E69D75A2-40E5-3A70-09BD-46B9D25AFB1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CBBB"/>
            </a:solidFill>
          </p:spPr>
          <p:txBody>
            <a:bodyPr/>
            <a:lstStyle/>
            <a:p>
              <a:endParaRPr lang="en-US"/>
            </a:p>
          </p:txBody>
        </p:sp>
        <p:sp>
          <p:nvSpPr>
            <p:cNvPr id="45" name="TextBox 45">
              <a:extLst>
                <a:ext uri="{FF2B5EF4-FFF2-40B4-BE49-F238E27FC236}">
                  <a16:creationId xmlns:a16="http://schemas.microsoft.com/office/drawing/2014/main" id="{FDE23C1A-E883-53EF-8312-7E1F3CBF319A}"/>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25" name="TextBox 24">
            <a:extLst>
              <a:ext uri="{FF2B5EF4-FFF2-40B4-BE49-F238E27FC236}">
                <a16:creationId xmlns:a16="http://schemas.microsoft.com/office/drawing/2014/main" id="{80F95EB0-5BA0-F1B7-E956-FF766A515A48}"/>
              </a:ext>
            </a:extLst>
          </p:cNvPr>
          <p:cNvSpPr txBox="1"/>
          <p:nvPr/>
        </p:nvSpPr>
        <p:spPr>
          <a:xfrm>
            <a:off x="8149943" y="2647416"/>
            <a:ext cx="7854704" cy="1200329"/>
          </a:xfrm>
          <a:prstGeom prst="rect">
            <a:avLst/>
          </a:prstGeom>
          <a:noFill/>
        </p:spPr>
        <p:txBody>
          <a:bodyPr wrap="square" rtlCol="0">
            <a:spAutoFit/>
          </a:bodyPr>
          <a:lstStyle/>
          <a:p>
            <a:r>
              <a:rPr lang="en-US" sz="2400" dirty="0"/>
              <a:t>The applicant's anticipated audience size determines the amount of funding they are eligible for. See the tiered matrix below.</a:t>
            </a:r>
          </a:p>
        </p:txBody>
      </p:sp>
      <p:sp>
        <p:nvSpPr>
          <p:cNvPr id="13" name="TextBox 12">
            <a:extLst>
              <a:ext uri="{FF2B5EF4-FFF2-40B4-BE49-F238E27FC236}">
                <a16:creationId xmlns:a16="http://schemas.microsoft.com/office/drawing/2014/main" id="{FEB00BD2-D2D3-2FCC-7D7A-774F1D5B5EC2}"/>
              </a:ext>
            </a:extLst>
          </p:cNvPr>
          <p:cNvSpPr txBox="1"/>
          <p:nvPr/>
        </p:nvSpPr>
        <p:spPr>
          <a:xfrm flipH="1">
            <a:off x="962121" y="6062717"/>
            <a:ext cx="7854705"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Covers 100% subsidy for base rental.</a:t>
            </a:r>
          </a:p>
          <a:p>
            <a:pPr marL="285750" indent="-285750">
              <a:buFont typeface="Arial" panose="020B0604020202020204" pitchFamily="34" charset="0"/>
              <a:buChar char="•"/>
            </a:pPr>
            <a:r>
              <a:rPr lang="en-US" dirty="0">
                <a:solidFill>
                  <a:schemeClr val="bg1"/>
                </a:solidFill>
              </a:rPr>
              <a:t>Additional needs can be included (technicians, FOH support, etc.)</a:t>
            </a:r>
          </a:p>
          <a:p>
            <a:pPr marL="285750" indent="-285750">
              <a:buFont typeface="Arial" panose="020B0604020202020204" pitchFamily="34" charset="0"/>
              <a:buChar char="•"/>
            </a:pPr>
            <a:r>
              <a:rPr lang="en-US" dirty="0">
                <a:solidFill>
                  <a:schemeClr val="bg1"/>
                </a:solidFill>
              </a:rPr>
              <a:t>Maximum grant amount: $5,000</a:t>
            </a:r>
          </a:p>
          <a:p>
            <a:endParaRPr lang="en-US" dirty="0">
              <a:solidFill>
                <a:schemeClr val="bg1"/>
              </a:solidFill>
            </a:endParaRPr>
          </a:p>
        </p:txBody>
      </p:sp>
      <p:sp>
        <p:nvSpPr>
          <p:cNvPr id="24" name="TextBox 23">
            <a:extLst>
              <a:ext uri="{FF2B5EF4-FFF2-40B4-BE49-F238E27FC236}">
                <a16:creationId xmlns:a16="http://schemas.microsoft.com/office/drawing/2014/main" id="{1433C227-E840-956A-6B9E-1C5F80A6B3EC}"/>
              </a:ext>
            </a:extLst>
          </p:cNvPr>
          <p:cNvSpPr txBox="1"/>
          <p:nvPr/>
        </p:nvSpPr>
        <p:spPr>
          <a:xfrm>
            <a:off x="10612257" y="5957687"/>
            <a:ext cx="57150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Covers 100% subsidy for base rental.</a:t>
            </a:r>
          </a:p>
          <a:p>
            <a:pPr marL="285750" indent="-285750">
              <a:buFont typeface="Arial" panose="020B0604020202020204" pitchFamily="34" charset="0"/>
              <a:buChar char="•"/>
            </a:pPr>
            <a:r>
              <a:rPr lang="en-US" dirty="0">
                <a:solidFill>
                  <a:schemeClr val="bg1"/>
                </a:solidFill>
              </a:rPr>
              <a:t>Additional needs can be included (technicians, FOH support, etc.)</a:t>
            </a:r>
          </a:p>
          <a:p>
            <a:pPr marL="285750" indent="-285750">
              <a:buFont typeface="Arial" panose="020B0604020202020204" pitchFamily="34" charset="0"/>
              <a:buChar char="•"/>
            </a:pPr>
            <a:r>
              <a:rPr lang="en-US" dirty="0">
                <a:solidFill>
                  <a:schemeClr val="bg1"/>
                </a:solidFill>
              </a:rPr>
              <a:t>Maximum grant amount: $10,000</a:t>
            </a:r>
          </a:p>
        </p:txBody>
      </p:sp>
      <p:sp>
        <p:nvSpPr>
          <p:cNvPr id="14" name="TextBox 13">
            <a:extLst>
              <a:ext uri="{FF2B5EF4-FFF2-40B4-BE49-F238E27FC236}">
                <a16:creationId xmlns:a16="http://schemas.microsoft.com/office/drawing/2014/main" id="{97B9CF47-D213-C233-291C-36FD0CFBAFC4}"/>
              </a:ext>
            </a:extLst>
          </p:cNvPr>
          <p:cNvSpPr txBox="1"/>
          <p:nvPr/>
        </p:nvSpPr>
        <p:spPr>
          <a:xfrm>
            <a:off x="1049235" y="5277219"/>
            <a:ext cx="5908316" cy="369332"/>
          </a:xfrm>
          <a:prstGeom prst="rect">
            <a:avLst/>
          </a:prstGeom>
          <a:noFill/>
        </p:spPr>
        <p:txBody>
          <a:bodyPr wrap="square" rtlCol="0">
            <a:spAutoFit/>
          </a:bodyPr>
          <a:lstStyle/>
          <a:p>
            <a:r>
              <a:rPr lang="en-US" dirty="0"/>
              <a:t>Tier 1 – Anticipated audience size </a:t>
            </a:r>
            <a:r>
              <a:rPr lang="en-US" b="1" dirty="0"/>
              <a:t>is less than 300 patrons.</a:t>
            </a:r>
          </a:p>
        </p:txBody>
      </p:sp>
      <p:sp>
        <p:nvSpPr>
          <p:cNvPr id="15" name="TextBox 14">
            <a:extLst>
              <a:ext uri="{FF2B5EF4-FFF2-40B4-BE49-F238E27FC236}">
                <a16:creationId xmlns:a16="http://schemas.microsoft.com/office/drawing/2014/main" id="{EAD1A82E-3ED7-A641-A052-99A0E91343DB}"/>
              </a:ext>
            </a:extLst>
          </p:cNvPr>
          <p:cNvSpPr txBox="1"/>
          <p:nvPr/>
        </p:nvSpPr>
        <p:spPr>
          <a:xfrm>
            <a:off x="10612257" y="5249840"/>
            <a:ext cx="5908316" cy="369332"/>
          </a:xfrm>
          <a:prstGeom prst="rect">
            <a:avLst/>
          </a:prstGeom>
          <a:noFill/>
        </p:spPr>
        <p:txBody>
          <a:bodyPr wrap="square" rtlCol="0">
            <a:spAutoFit/>
          </a:bodyPr>
          <a:lstStyle/>
          <a:p>
            <a:r>
              <a:rPr lang="en-US" dirty="0"/>
              <a:t>Tier 2 – Anticipated audience size </a:t>
            </a:r>
            <a:r>
              <a:rPr lang="en-US" b="1" dirty="0"/>
              <a:t>is more than 300 patrons.</a:t>
            </a:r>
          </a:p>
        </p:txBody>
      </p:sp>
    </p:spTree>
    <p:extLst>
      <p:ext uri="{BB962C8B-B14F-4D97-AF65-F5344CB8AC3E}">
        <p14:creationId xmlns:p14="http://schemas.microsoft.com/office/powerpoint/2010/main" val="826879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EFE9"/>
        </a:solidFill>
        <a:effectLst/>
      </p:bgPr>
    </p:bg>
    <p:spTree>
      <p:nvGrpSpPr>
        <p:cNvPr id="1" name="">
          <a:extLst>
            <a:ext uri="{FF2B5EF4-FFF2-40B4-BE49-F238E27FC236}">
              <a16:creationId xmlns:a16="http://schemas.microsoft.com/office/drawing/2014/main" id="{F7E91294-A194-DCF6-569D-56FFD772947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A47847C-A8B4-1C35-0E7C-0EA8E92EF7BB}"/>
              </a:ext>
            </a:extLst>
          </p:cNvPr>
          <p:cNvSpPr/>
          <p:nvPr/>
        </p:nvSpPr>
        <p:spPr>
          <a:xfrm rot="2785693" flipH="1">
            <a:off x="-2991759" y="-3448829"/>
            <a:ext cx="8534093" cy="8555482"/>
          </a:xfrm>
          <a:custGeom>
            <a:avLst/>
            <a:gdLst/>
            <a:ahLst/>
            <a:cxnLst/>
            <a:rect l="l" t="t" r="r" b="b"/>
            <a:pathLst>
              <a:path w="8534093" h="8555482">
                <a:moveTo>
                  <a:pt x="8534093" y="0"/>
                </a:moveTo>
                <a:lnTo>
                  <a:pt x="0" y="0"/>
                </a:lnTo>
                <a:lnTo>
                  <a:pt x="0" y="8555481"/>
                </a:lnTo>
                <a:lnTo>
                  <a:pt x="8534093" y="8555481"/>
                </a:lnTo>
                <a:lnTo>
                  <a:pt x="8534093" y="0"/>
                </a:lnTo>
                <a:close/>
              </a:path>
            </a:pathLst>
          </a:custGeom>
          <a:blipFill>
            <a:blip>
              <a:alphaModFix amt="55000"/>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3" name="Group 3">
            <a:extLst>
              <a:ext uri="{FF2B5EF4-FFF2-40B4-BE49-F238E27FC236}">
                <a16:creationId xmlns:a16="http://schemas.microsoft.com/office/drawing/2014/main" id="{538A04A2-6FCB-62C0-8F6B-416316308AD4}"/>
              </a:ext>
            </a:extLst>
          </p:cNvPr>
          <p:cNvGrpSpPr/>
          <p:nvPr/>
        </p:nvGrpSpPr>
        <p:grpSpPr>
          <a:xfrm>
            <a:off x="593661" y="4607649"/>
            <a:ext cx="7090423" cy="2266718"/>
            <a:chOff x="-2761" y="-66675"/>
            <a:chExt cx="2021148" cy="646136"/>
          </a:xfrm>
        </p:grpSpPr>
        <p:sp>
          <p:nvSpPr>
            <p:cNvPr id="4" name="Freeform 4">
              <a:extLst>
                <a:ext uri="{FF2B5EF4-FFF2-40B4-BE49-F238E27FC236}">
                  <a16:creationId xmlns:a16="http://schemas.microsoft.com/office/drawing/2014/main" id="{262023E8-7330-C183-D829-6C0B6F26DD56}"/>
                </a:ext>
              </a:extLst>
            </p:cNvPr>
            <p:cNvSpPr/>
            <p:nvPr/>
          </p:nvSpPr>
          <p:spPr>
            <a:xfrm>
              <a:off x="-2761" y="0"/>
              <a:ext cx="2018387" cy="579461"/>
            </a:xfrm>
            <a:custGeom>
              <a:avLst/>
              <a:gdLst/>
              <a:ahLst/>
              <a:cxnLst/>
              <a:rect l="l" t="t" r="r" b="b"/>
              <a:pathLst>
                <a:path w="2018387" h="579461">
                  <a:moveTo>
                    <a:pt x="31708" y="0"/>
                  </a:moveTo>
                  <a:lnTo>
                    <a:pt x="1986679" y="0"/>
                  </a:lnTo>
                  <a:cubicBezTo>
                    <a:pt x="2004191" y="0"/>
                    <a:pt x="2018387" y="14196"/>
                    <a:pt x="2018387" y="31708"/>
                  </a:cubicBezTo>
                  <a:lnTo>
                    <a:pt x="2018387" y="547753"/>
                  </a:lnTo>
                  <a:cubicBezTo>
                    <a:pt x="2018387" y="565264"/>
                    <a:pt x="2004191" y="579461"/>
                    <a:pt x="1986679" y="579461"/>
                  </a:cubicBezTo>
                  <a:lnTo>
                    <a:pt x="31708" y="579461"/>
                  </a:lnTo>
                  <a:cubicBezTo>
                    <a:pt x="14196" y="579461"/>
                    <a:pt x="0" y="565264"/>
                    <a:pt x="0" y="547753"/>
                  </a:cubicBezTo>
                  <a:lnTo>
                    <a:pt x="0" y="31708"/>
                  </a:lnTo>
                  <a:cubicBezTo>
                    <a:pt x="0" y="14196"/>
                    <a:pt x="14196" y="0"/>
                    <a:pt x="31708" y="0"/>
                  </a:cubicBezTo>
                  <a:close/>
                </a:path>
              </a:pathLst>
            </a:custGeom>
            <a:solidFill>
              <a:srgbClr val="113861"/>
            </a:solidFill>
          </p:spPr>
          <p:txBody>
            <a:bodyPr/>
            <a:lstStyle/>
            <a:p>
              <a:pPr algn="ctr"/>
              <a:endParaRPr lang="en-US" dirty="0"/>
            </a:p>
            <a:p>
              <a:pPr algn="ctr"/>
              <a:endParaRPr lang="en-US" dirty="0"/>
            </a:p>
            <a:p>
              <a:pPr algn="ctr"/>
              <a:endParaRPr lang="en-US" dirty="0"/>
            </a:p>
            <a:p>
              <a:pPr algn="ctr"/>
              <a:endParaRPr lang="en-US" dirty="0"/>
            </a:p>
          </p:txBody>
        </p:sp>
        <p:sp>
          <p:nvSpPr>
            <p:cNvPr id="5" name="TextBox 5">
              <a:extLst>
                <a:ext uri="{FF2B5EF4-FFF2-40B4-BE49-F238E27FC236}">
                  <a16:creationId xmlns:a16="http://schemas.microsoft.com/office/drawing/2014/main" id="{754058C7-BD2E-CE4E-1074-BF39F1C6BD94}"/>
                </a:ext>
              </a:extLst>
            </p:cNvPr>
            <p:cNvSpPr txBox="1"/>
            <p:nvPr/>
          </p:nvSpPr>
          <p:spPr>
            <a:xfrm>
              <a:off x="0" y="-66675"/>
              <a:ext cx="2018387" cy="646136"/>
            </a:xfrm>
            <a:prstGeom prst="rect">
              <a:avLst/>
            </a:prstGeom>
          </p:spPr>
          <p:txBody>
            <a:bodyPr lIns="50800" tIns="50800" rIns="50800" bIns="50800" rtlCol="0" anchor="ctr"/>
            <a:lstStyle/>
            <a:p>
              <a:pPr algn="ctr">
                <a:lnSpc>
                  <a:spcPts val="3623"/>
                </a:lnSpc>
              </a:pPr>
              <a:endParaRPr/>
            </a:p>
          </p:txBody>
        </p:sp>
      </p:grpSp>
      <p:sp>
        <p:nvSpPr>
          <p:cNvPr id="9" name="Freeform 9">
            <a:extLst>
              <a:ext uri="{FF2B5EF4-FFF2-40B4-BE49-F238E27FC236}">
                <a16:creationId xmlns:a16="http://schemas.microsoft.com/office/drawing/2014/main" id="{41D2FAD3-34BE-49F9-80D6-C69B6FEC4D10}"/>
              </a:ext>
            </a:extLst>
          </p:cNvPr>
          <p:cNvSpPr/>
          <p:nvPr/>
        </p:nvSpPr>
        <p:spPr>
          <a:xfrm rot="-5008063">
            <a:off x="15685505" y="7167211"/>
            <a:ext cx="3942056" cy="3338166"/>
          </a:xfrm>
          <a:custGeom>
            <a:avLst/>
            <a:gdLst/>
            <a:ahLst/>
            <a:cxnLst/>
            <a:rect l="l" t="t" r="r" b="b"/>
            <a:pathLst>
              <a:path w="3942056" h="3338166">
                <a:moveTo>
                  <a:pt x="0" y="0"/>
                </a:moveTo>
                <a:lnTo>
                  <a:pt x="3942056" y="0"/>
                </a:lnTo>
                <a:lnTo>
                  <a:pt x="3942056" y="3338166"/>
                </a:lnTo>
                <a:lnTo>
                  <a:pt x="0" y="3338166"/>
                </a:lnTo>
                <a:lnTo>
                  <a:pt x="0" y="0"/>
                </a:lnTo>
                <a:close/>
              </a:path>
            </a:pathLst>
          </a:custGeom>
          <a:blipFill>
            <a:blip>
              <a:extLst>
                <a:ext uri="{96DAC541-7B7A-43D3-8B79-37D633B846F1}">
                  <asvg:svgBlip xmlns:asvg="http://schemas.microsoft.com/office/drawing/2016/SVG/main" r:embed="rId3"/>
                </a:ext>
              </a:extLst>
            </a:blip>
            <a:stretch>
              <a:fillRect r="-109088"/>
            </a:stretch>
          </a:blipFill>
        </p:spPr>
        <p:txBody>
          <a:bodyPr/>
          <a:lstStyle/>
          <a:p>
            <a:endParaRPr lang="en-US"/>
          </a:p>
        </p:txBody>
      </p:sp>
      <p:grpSp>
        <p:nvGrpSpPr>
          <p:cNvPr id="10" name="Group 10">
            <a:extLst>
              <a:ext uri="{FF2B5EF4-FFF2-40B4-BE49-F238E27FC236}">
                <a16:creationId xmlns:a16="http://schemas.microsoft.com/office/drawing/2014/main" id="{796344D1-E251-38E8-4421-047B8820995F}"/>
              </a:ext>
            </a:extLst>
          </p:cNvPr>
          <p:cNvGrpSpPr/>
          <p:nvPr/>
        </p:nvGrpSpPr>
        <p:grpSpPr>
          <a:xfrm>
            <a:off x="10026046" y="4841551"/>
            <a:ext cx="7080737" cy="2032815"/>
            <a:chOff x="0" y="0"/>
            <a:chExt cx="2018387" cy="579461"/>
          </a:xfrm>
        </p:grpSpPr>
        <p:sp>
          <p:nvSpPr>
            <p:cNvPr id="11" name="Freeform 11">
              <a:extLst>
                <a:ext uri="{FF2B5EF4-FFF2-40B4-BE49-F238E27FC236}">
                  <a16:creationId xmlns:a16="http://schemas.microsoft.com/office/drawing/2014/main" id="{BE5DE724-CDB9-AC74-B1D8-9719AF7D466D}"/>
                </a:ext>
              </a:extLst>
            </p:cNvPr>
            <p:cNvSpPr/>
            <p:nvPr/>
          </p:nvSpPr>
          <p:spPr>
            <a:xfrm>
              <a:off x="0" y="0"/>
              <a:ext cx="2018387" cy="579461"/>
            </a:xfrm>
            <a:custGeom>
              <a:avLst/>
              <a:gdLst/>
              <a:ahLst/>
              <a:cxnLst/>
              <a:rect l="l" t="t" r="r" b="b"/>
              <a:pathLst>
                <a:path w="2018387" h="579461">
                  <a:moveTo>
                    <a:pt x="31708" y="0"/>
                  </a:moveTo>
                  <a:lnTo>
                    <a:pt x="1986679" y="0"/>
                  </a:lnTo>
                  <a:cubicBezTo>
                    <a:pt x="2004191" y="0"/>
                    <a:pt x="2018387" y="14196"/>
                    <a:pt x="2018387" y="31708"/>
                  </a:cubicBezTo>
                  <a:lnTo>
                    <a:pt x="2018387" y="547753"/>
                  </a:lnTo>
                  <a:cubicBezTo>
                    <a:pt x="2018387" y="565264"/>
                    <a:pt x="2004191" y="579461"/>
                    <a:pt x="1986679" y="579461"/>
                  </a:cubicBezTo>
                  <a:lnTo>
                    <a:pt x="31708" y="579461"/>
                  </a:lnTo>
                  <a:cubicBezTo>
                    <a:pt x="14196" y="579461"/>
                    <a:pt x="0" y="565264"/>
                    <a:pt x="0" y="547753"/>
                  </a:cubicBezTo>
                  <a:lnTo>
                    <a:pt x="0" y="31708"/>
                  </a:lnTo>
                  <a:cubicBezTo>
                    <a:pt x="0" y="14196"/>
                    <a:pt x="14196" y="0"/>
                    <a:pt x="31708" y="0"/>
                  </a:cubicBezTo>
                  <a:close/>
                </a:path>
              </a:pathLst>
            </a:custGeom>
            <a:solidFill>
              <a:srgbClr val="113861"/>
            </a:solidFill>
          </p:spPr>
          <p:txBody>
            <a:bodyPr/>
            <a:lstStyle/>
            <a:p>
              <a:endParaRPr lang="en-US" dirty="0"/>
            </a:p>
          </p:txBody>
        </p:sp>
        <p:sp>
          <p:nvSpPr>
            <p:cNvPr id="12" name="TextBox 12">
              <a:extLst>
                <a:ext uri="{FF2B5EF4-FFF2-40B4-BE49-F238E27FC236}">
                  <a16:creationId xmlns:a16="http://schemas.microsoft.com/office/drawing/2014/main" id="{8C5C1E46-3736-7DE0-CAF6-C830EC955AF8}"/>
                </a:ext>
              </a:extLst>
            </p:cNvPr>
            <p:cNvSpPr txBox="1"/>
            <p:nvPr/>
          </p:nvSpPr>
          <p:spPr>
            <a:xfrm>
              <a:off x="0" y="-66675"/>
              <a:ext cx="2018387" cy="646136"/>
            </a:xfrm>
            <a:prstGeom prst="rect">
              <a:avLst/>
            </a:prstGeom>
          </p:spPr>
          <p:txBody>
            <a:bodyPr lIns="50800" tIns="50800" rIns="50800" bIns="50800" rtlCol="0" anchor="ctr"/>
            <a:lstStyle/>
            <a:p>
              <a:pPr algn="ctr">
                <a:lnSpc>
                  <a:spcPts val="3623"/>
                </a:lnSpc>
              </a:pPr>
              <a:endParaRPr/>
            </a:p>
          </p:txBody>
        </p:sp>
      </p:grpSp>
      <p:sp>
        <p:nvSpPr>
          <p:cNvPr id="16" name="Freeform 16">
            <a:extLst>
              <a:ext uri="{FF2B5EF4-FFF2-40B4-BE49-F238E27FC236}">
                <a16:creationId xmlns:a16="http://schemas.microsoft.com/office/drawing/2014/main" id="{921B86D2-6750-533D-71CB-0550E61A48B7}"/>
              </a:ext>
            </a:extLst>
          </p:cNvPr>
          <p:cNvSpPr/>
          <p:nvPr/>
        </p:nvSpPr>
        <p:spPr>
          <a:xfrm>
            <a:off x="207460" y="4412621"/>
            <a:ext cx="4056119" cy="752226"/>
          </a:xfrm>
          <a:custGeom>
            <a:avLst/>
            <a:gdLst/>
            <a:ahLst/>
            <a:cxnLst/>
            <a:rect l="l" t="t" r="r" b="b"/>
            <a:pathLst>
              <a:path w="4056119" h="752226">
                <a:moveTo>
                  <a:pt x="0" y="0"/>
                </a:moveTo>
                <a:lnTo>
                  <a:pt x="4056119" y="0"/>
                </a:lnTo>
                <a:lnTo>
                  <a:pt x="4056119" y="752225"/>
                </a:lnTo>
                <a:lnTo>
                  <a:pt x="0" y="75222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18">
            <a:extLst>
              <a:ext uri="{FF2B5EF4-FFF2-40B4-BE49-F238E27FC236}">
                <a16:creationId xmlns:a16="http://schemas.microsoft.com/office/drawing/2014/main" id="{6463FEA2-AF03-292F-11E5-DC8ECE1254FC}"/>
              </a:ext>
            </a:extLst>
          </p:cNvPr>
          <p:cNvSpPr/>
          <p:nvPr/>
        </p:nvSpPr>
        <p:spPr>
          <a:xfrm rot="2268482" flipH="1">
            <a:off x="11173516" y="1944090"/>
            <a:ext cx="9662263" cy="6969684"/>
          </a:xfrm>
          <a:custGeom>
            <a:avLst/>
            <a:gdLst/>
            <a:ahLst/>
            <a:cxnLst/>
            <a:rect l="l" t="t" r="r" b="b"/>
            <a:pathLst>
              <a:path w="9662263" h="6969684">
                <a:moveTo>
                  <a:pt x="9662264" y="0"/>
                </a:moveTo>
                <a:lnTo>
                  <a:pt x="0" y="0"/>
                </a:lnTo>
                <a:lnTo>
                  <a:pt x="0" y="6969684"/>
                </a:lnTo>
                <a:lnTo>
                  <a:pt x="9662264" y="6969684"/>
                </a:lnTo>
                <a:lnTo>
                  <a:pt x="9662264" y="0"/>
                </a:lnTo>
                <a:close/>
              </a:path>
            </a:pathLst>
          </a:custGeom>
          <a:blipFill>
            <a:blip>
              <a:extLst>
                <a:ext uri="{96DAC541-7B7A-43D3-8B79-37D633B846F1}">
                  <asvg:svgBlip xmlns:asvg="http://schemas.microsoft.com/office/drawing/2016/SVG/main" r:embed="rId5"/>
                </a:ext>
              </a:extLst>
            </a:blip>
            <a:stretch>
              <a:fillRect b="-105002"/>
            </a:stretch>
          </a:blipFill>
        </p:spPr>
        <p:txBody>
          <a:bodyPr/>
          <a:lstStyle/>
          <a:p>
            <a:endParaRPr lang="en-US"/>
          </a:p>
        </p:txBody>
      </p:sp>
      <p:sp>
        <p:nvSpPr>
          <p:cNvPr id="19" name="Freeform 19">
            <a:extLst>
              <a:ext uri="{FF2B5EF4-FFF2-40B4-BE49-F238E27FC236}">
                <a16:creationId xmlns:a16="http://schemas.microsoft.com/office/drawing/2014/main" id="{38F349D9-58AC-77F5-2418-EE4E1854A2A0}"/>
              </a:ext>
            </a:extLst>
          </p:cNvPr>
          <p:cNvSpPr/>
          <p:nvPr/>
        </p:nvSpPr>
        <p:spPr>
          <a:xfrm>
            <a:off x="9629801" y="4437775"/>
            <a:ext cx="4056119" cy="752226"/>
          </a:xfrm>
          <a:custGeom>
            <a:avLst/>
            <a:gdLst/>
            <a:ahLst/>
            <a:cxnLst/>
            <a:rect l="l" t="t" r="r" b="b"/>
            <a:pathLst>
              <a:path w="4056119" h="752226">
                <a:moveTo>
                  <a:pt x="0" y="0"/>
                </a:moveTo>
                <a:lnTo>
                  <a:pt x="4056119" y="0"/>
                </a:lnTo>
                <a:lnTo>
                  <a:pt x="4056119" y="752225"/>
                </a:lnTo>
                <a:lnTo>
                  <a:pt x="0" y="75222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1" name="Freeform 21">
            <a:extLst>
              <a:ext uri="{FF2B5EF4-FFF2-40B4-BE49-F238E27FC236}">
                <a16:creationId xmlns:a16="http://schemas.microsoft.com/office/drawing/2014/main" id="{3CBB541F-B716-54F1-520B-B7B160CC5C20}"/>
              </a:ext>
            </a:extLst>
          </p:cNvPr>
          <p:cNvSpPr/>
          <p:nvPr/>
        </p:nvSpPr>
        <p:spPr>
          <a:xfrm>
            <a:off x="4181237" y="4412621"/>
            <a:ext cx="2906951" cy="752226"/>
          </a:xfrm>
          <a:custGeom>
            <a:avLst/>
            <a:gdLst/>
            <a:ahLst/>
            <a:cxnLst/>
            <a:rect l="l" t="t" r="r" b="b"/>
            <a:pathLst>
              <a:path w="2906951" h="752226">
                <a:moveTo>
                  <a:pt x="0" y="0"/>
                </a:moveTo>
                <a:lnTo>
                  <a:pt x="2906951" y="0"/>
                </a:lnTo>
                <a:lnTo>
                  <a:pt x="2906951" y="752225"/>
                </a:lnTo>
                <a:lnTo>
                  <a:pt x="0" y="752225"/>
                </a:lnTo>
                <a:lnTo>
                  <a:pt x="0" y="0"/>
                </a:lnTo>
                <a:close/>
              </a:path>
            </a:pathLst>
          </a:custGeom>
          <a:blipFill>
            <a:blip>
              <a:extLst>
                <a:ext uri="{96DAC541-7B7A-43D3-8B79-37D633B846F1}">
                  <asvg:svgBlip xmlns:asvg="http://schemas.microsoft.com/office/drawing/2016/SVG/main" r:embed="rId6"/>
                </a:ext>
              </a:extLst>
            </a:blip>
            <a:stretch>
              <a:fillRect l="-39531"/>
            </a:stretch>
          </a:blipFill>
        </p:spPr>
        <p:txBody>
          <a:bodyPr/>
          <a:lstStyle/>
          <a:p>
            <a:endParaRPr lang="en-US"/>
          </a:p>
        </p:txBody>
      </p:sp>
      <p:sp>
        <p:nvSpPr>
          <p:cNvPr id="22" name="Freeform 22">
            <a:extLst>
              <a:ext uri="{FF2B5EF4-FFF2-40B4-BE49-F238E27FC236}">
                <a16:creationId xmlns:a16="http://schemas.microsoft.com/office/drawing/2014/main" id="{D83ABA5E-FA63-3663-47AD-5B9F81625964}"/>
              </a:ext>
            </a:extLst>
          </p:cNvPr>
          <p:cNvSpPr/>
          <p:nvPr/>
        </p:nvSpPr>
        <p:spPr>
          <a:xfrm>
            <a:off x="13566414" y="4437775"/>
            <a:ext cx="2906951" cy="752226"/>
          </a:xfrm>
          <a:custGeom>
            <a:avLst/>
            <a:gdLst/>
            <a:ahLst/>
            <a:cxnLst/>
            <a:rect l="l" t="t" r="r" b="b"/>
            <a:pathLst>
              <a:path w="2906951" h="752226">
                <a:moveTo>
                  <a:pt x="0" y="0"/>
                </a:moveTo>
                <a:lnTo>
                  <a:pt x="2906951" y="0"/>
                </a:lnTo>
                <a:lnTo>
                  <a:pt x="2906951" y="752225"/>
                </a:lnTo>
                <a:lnTo>
                  <a:pt x="0" y="752225"/>
                </a:lnTo>
                <a:lnTo>
                  <a:pt x="0" y="0"/>
                </a:lnTo>
                <a:close/>
              </a:path>
            </a:pathLst>
          </a:custGeom>
          <a:blipFill>
            <a:blip>
              <a:extLst>
                <a:ext uri="{96DAC541-7B7A-43D3-8B79-37D633B846F1}">
                  <asvg:svgBlip xmlns:asvg="http://schemas.microsoft.com/office/drawing/2016/SVG/main" r:embed="rId6"/>
                </a:ext>
              </a:extLst>
            </a:blip>
            <a:stretch>
              <a:fillRect l="-39531"/>
            </a:stretch>
          </a:blipFill>
        </p:spPr>
        <p:txBody>
          <a:bodyPr/>
          <a:lstStyle/>
          <a:p>
            <a:endParaRPr lang="en-US"/>
          </a:p>
        </p:txBody>
      </p:sp>
      <p:sp>
        <p:nvSpPr>
          <p:cNvPr id="27" name="TextBox 27">
            <a:extLst>
              <a:ext uri="{FF2B5EF4-FFF2-40B4-BE49-F238E27FC236}">
                <a16:creationId xmlns:a16="http://schemas.microsoft.com/office/drawing/2014/main" id="{46B488FC-A6F6-C80F-245B-1AC1E0E71D4C}"/>
              </a:ext>
            </a:extLst>
          </p:cNvPr>
          <p:cNvSpPr txBox="1"/>
          <p:nvPr/>
        </p:nvSpPr>
        <p:spPr>
          <a:xfrm>
            <a:off x="1028700" y="1370708"/>
            <a:ext cx="7336962" cy="1779846"/>
          </a:xfrm>
          <a:prstGeom prst="rect">
            <a:avLst/>
          </a:prstGeom>
        </p:spPr>
        <p:txBody>
          <a:bodyPr lIns="0" tIns="0" rIns="0" bIns="0" rtlCol="0" anchor="t">
            <a:spAutoFit/>
          </a:bodyPr>
          <a:lstStyle/>
          <a:p>
            <a:pPr algn="l">
              <a:lnSpc>
                <a:spcPts val="6981"/>
              </a:lnSpc>
            </a:pPr>
            <a:r>
              <a:rPr lang="en-US" sz="5817" b="1" dirty="0">
                <a:solidFill>
                  <a:srgbClr val="0C3E80"/>
                </a:solidFill>
                <a:latin typeface="Poppins Semi-Bold"/>
                <a:ea typeface="Poppins Semi-Bold"/>
                <a:cs typeface="Poppins Semi-Bold"/>
                <a:sym typeface="Poppins Semi-Bold"/>
              </a:rPr>
              <a:t>Nonprofit Rental Matrix</a:t>
            </a:r>
          </a:p>
        </p:txBody>
      </p:sp>
      <p:sp>
        <p:nvSpPr>
          <p:cNvPr id="32" name="TextBox 32">
            <a:extLst>
              <a:ext uri="{FF2B5EF4-FFF2-40B4-BE49-F238E27FC236}">
                <a16:creationId xmlns:a16="http://schemas.microsoft.com/office/drawing/2014/main" id="{C8514840-232F-D216-2B77-C95171DF169C}"/>
              </a:ext>
            </a:extLst>
          </p:cNvPr>
          <p:cNvSpPr txBox="1"/>
          <p:nvPr/>
        </p:nvSpPr>
        <p:spPr>
          <a:xfrm>
            <a:off x="391283" y="4583327"/>
            <a:ext cx="424128" cy="449296"/>
          </a:xfrm>
          <a:prstGeom prst="rect">
            <a:avLst/>
          </a:prstGeom>
        </p:spPr>
        <p:txBody>
          <a:bodyPr lIns="0" tIns="0" rIns="0" bIns="0" rtlCol="0" anchor="t">
            <a:spAutoFit/>
          </a:bodyPr>
          <a:lstStyle/>
          <a:p>
            <a:pPr marL="0" lvl="0" indent="0" algn="ctr">
              <a:lnSpc>
                <a:spcPts val="3328"/>
              </a:lnSpc>
            </a:pPr>
            <a:r>
              <a:rPr lang="en-US" sz="2972" b="1" spc="29" dirty="0">
                <a:solidFill>
                  <a:srgbClr val="013064"/>
                </a:solidFill>
                <a:latin typeface="Poppins Semi-Bold"/>
                <a:ea typeface="Poppins Semi-Bold"/>
                <a:cs typeface="Poppins Semi-Bold"/>
                <a:sym typeface="Poppins Semi-Bold"/>
              </a:rPr>
              <a:t>1</a:t>
            </a:r>
          </a:p>
        </p:txBody>
      </p:sp>
      <p:sp>
        <p:nvSpPr>
          <p:cNvPr id="34" name="TextBox 34">
            <a:extLst>
              <a:ext uri="{FF2B5EF4-FFF2-40B4-BE49-F238E27FC236}">
                <a16:creationId xmlns:a16="http://schemas.microsoft.com/office/drawing/2014/main" id="{80E86860-A0C8-3819-C036-FBD2C1242939}"/>
              </a:ext>
            </a:extLst>
          </p:cNvPr>
          <p:cNvSpPr txBox="1"/>
          <p:nvPr/>
        </p:nvSpPr>
        <p:spPr>
          <a:xfrm>
            <a:off x="9827723" y="4642530"/>
            <a:ext cx="424128" cy="424090"/>
          </a:xfrm>
          <a:prstGeom prst="rect">
            <a:avLst/>
          </a:prstGeom>
        </p:spPr>
        <p:txBody>
          <a:bodyPr lIns="0" tIns="0" rIns="0" bIns="0" rtlCol="0" anchor="t">
            <a:spAutoFit/>
          </a:bodyPr>
          <a:lstStyle/>
          <a:p>
            <a:pPr marL="0" lvl="0" indent="0" algn="ctr">
              <a:lnSpc>
                <a:spcPts val="3328"/>
              </a:lnSpc>
            </a:pPr>
            <a:r>
              <a:rPr lang="en-US" sz="2972" b="1" spc="29" dirty="0">
                <a:solidFill>
                  <a:srgbClr val="013064"/>
                </a:solidFill>
                <a:latin typeface="Poppins Semi-Bold"/>
                <a:ea typeface="Poppins Semi-Bold"/>
                <a:cs typeface="Poppins Semi-Bold"/>
                <a:sym typeface="Poppins Semi-Bold"/>
              </a:rPr>
              <a:t>2</a:t>
            </a:r>
          </a:p>
        </p:txBody>
      </p:sp>
      <p:grpSp>
        <p:nvGrpSpPr>
          <p:cNvPr id="40" name="Group 40">
            <a:extLst>
              <a:ext uri="{FF2B5EF4-FFF2-40B4-BE49-F238E27FC236}">
                <a16:creationId xmlns:a16="http://schemas.microsoft.com/office/drawing/2014/main" id="{56E6E41F-2A81-89DE-DFD4-F23CB1202A16}"/>
              </a:ext>
            </a:extLst>
          </p:cNvPr>
          <p:cNvGrpSpPr/>
          <p:nvPr/>
        </p:nvGrpSpPr>
        <p:grpSpPr>
          <a:xfrm>
            <a:off x="8682048" y="1294311"/>
            <a:ext cx="620165" cy="620165"/>
            <a:chOff x="0" y="0"/>
            <a:chExt cx="812800" cy="812800"/>
          </a:xfrm>
        </p:grpSpPr>
        <p:sp>
          <p:nvSpPr>
            <p:cNvPr id="41" name="Freeform 41">
              <a:extLst>
                <a:ext uri="{FF2B5EF4-FFF2-40B4-BE49-F238E27FC236}">
                  <a16:creationId xmlns:a16="http://schemas.microsoft.com/office/drawing/2014/main" id="{3314B146-8F5A-9E46-7521-D4203CF35D7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13861"/>
            </a:solidFill>
          </p:spPr>
          <p:txBody>
            <a:bodyPr/>
            <a:lstStyle/>
            <a:p>
              <a:endParaRPr lang="en-US"/>
            </a:p>
          </p:txBody>
        </p:sp>
        <p:sp>
          <p:nvSpPr>
            <p:cNvPr id="42" name="TextBox 42">
              <a:extLst>
                <a:ext uri="{FF2B5EF4-FFF2-40B4-BE49-F238E27FC236}">
                  <a16:creationId xmlns:a16="http://schemas.microsoft.com/office/drawing/2014/main" id="{B85F9562-51E8-5D22-233F-89B4E5B1189F}"/>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43" name="Group 43">
            <a:extLst>
              <a:ext uri="{FF2B5EF4-FFF2-40B4-BE49-F238E27FC236}">
                <a16:creationId xmlns:a16="http://schemas.microsoft.com/office/drawing/2014/main" id="{7371C32B-7477-1718-E377-531E4EE23D6C}"/>
              </a:ext>
            </a:extLst>
          </p:cNvPr>
          <p:cNvGrpSpPr/>
          <p:nvPr/>
        </p:nvGrpSpPr>
        <p:grpSpPr>
          <a:xfrm>
            <a:off x="9261394" y="-948882"/>
            <a:ext cx="1752322" cy="1752322"/>
            <a:chOff x="0" y="0"/>
            <a:chExt cx="812800" cy="812800"/>
          </a:xfrm>
        </p:grpSpPr>
        <p:sp>
          <p:nvSpPr>
            <p:cNvPr id="44" name="Freeform 44">
              <a:extLst>
                <a:ext uri="{FF2B5EF4-FFF2-40B4-BE49-F238E27FC236}">
                  <a16:creationId xmlns:a16="http://schemas.microsoft.com/office/drawing/2014/main" id="{CBA3EA84-57FC-E22D-06F7-5B989711BA2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CBBB"/>
            </a:solidFill>
          </p:spPr>
          <p:txBody>
            <a:bodyPr/>
            <a:lstStyle/>
            <a:p>
              <a:endParaRPr lang="en-US"/>
            </a:p>
          </p:txBody>
        </p:sp>
        <p:sp>
          <p:nvSpPr>
            <p:cNvPr id="45" name="TextBox 45">
              <a:extLst>
                <a:ext uri="{FF2B5EF4-FFF2-40B4-BE49-F238E27FC236}">
                  <a16:creationId xmlns:a16="http://schemas.microsoft.com/office/drawing/2014/main" id="{CDB07E2E-A4EB-4F29-464D-BA288F131E08}"/>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25" name="TextBox 24">
            <a:extLst>
              <a:ext uri="{FF2B5EF4-FFF2-40B4-BE49-F238E27FC236}">
                <a16:creationId xmlns:a16="http://schemas.microsoft.com/office/drawing/2014/main" id="{ED571967-80DF-C3A0-9A66-7E41F3BDA381}"/>
              </a:ext>
            </a:extLst>
          </p:cNvPr>
          <p:cNvSpPr txBox="1"/>
          <p:nvPr/>
        </p:nvSpPr>
        <p:spPr>
          <a:xfrm>
            <a:off x="8149943" y="2647416"/>
            <a:ext cx="7854704" cy="830997"/>
          </a:xfrm>
          <a:prstGeom prst="rect">
            <a:avLst/>
          </a:prstGeom>
          <a:noFill/>
        </p:spPr>
        <p:txBody>
          <a:bodyPr wrap="square" rtlCol="0">
            <a:spAutoFit/>
          </a:bodyPr>
          <a:lstStyle/>
          <a:p>
            <a:r>
              <a:rPr lang="en-US" sz="2400" dirty="0"/>
              <a:t>The applicant’s operating budget determines the amount of funding they are eligible for. See the tiered matrix below.</a:t>
            </a:r>
          </a:p>
        </p:txBody>
      </p:sp>
      <p:sp>
        <p:nvSpPr>
          <p:cNvPr id="13" name="TextBox 12">
            <a:extLst>
              <a:ext uri="{FF2B5EF4-FFF2-40B4-BE49-F238E27FC236}">
                <a16:creationId xmlns:a16="http://schemas.microsoft.com/office/drawing/2014/main" id="{6CA65021-656D-8E14-98C0-E4B1AAA81BA9}"/>
              </a:ext>
            </a:extLst>
          </p:cNvPr>
          <p:cNvSpPr txBox="1"/>
          <p:nvPr/>
        </p:nvSpPr>
        <p:spPr>
          <a:xfrm flipH="1">
            <a:off x="883041" y="5464766"/>
            <a:ext cx="7854705"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Additional needs can be included (technicians, FOH support, etc.)</a:t>
            </a:r>
          </a:p>
          <a:p>
            <a:pPr marL="285750" indent="-285750">
              <a:buFont typeface="Arial" panose="020B0604020202020204" pitchFamily="34" charset="0"/>
              <a:buChar char="•"/>
            </a:pPr>
            <a:r>
              <a:rPr lang="en-US" dirty="0">
                <a:solidFill>
                  <a:schemeClr val="bg1"/>
                </a:solidFill>
              </a:rPr>
              <a:t>Maximum grant amount: $20,000</a:t>
            </a:r>
          </a:p>
        </p:txBody>
      </p:sp>
      <p:sp>
        <p:nvSpPr>
          <p:cNvPr id="24" name="TextBox 23">
            <a:extLst>
              <a:ext uri="{FF2B5EF4-FFF2-40B4-BE49-F238E27FC236}">
                <a16:creationId xmlns:a16="http://schemas.microsoft.com/office/drawing/2014/main" id="{5EDC0E07-8470-879D-C0D4-5EA974686C69}"/>
              </a:ext>
            </a:extLst>
          </p:cNvPr>
          <p:cNvSpPr txBox="1"/>
          <p:nvPr/>
        </p:nvSpPr>
        <p:spPr>
          <a:xfrm>
            <a:off x="10251851" y="5473105"/>
            <a:ext cx="6588349"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Additional needs can be included (technicians, FOH support, etc.)</a:t>
            </a:r>
          </a:p>
          <a:p>
            <a:pPr marL="285750" indent="-285750">
              <a:buFont typeface="Arial" panose="020B0604020202020204" pitchFamily="34" charset="0"/>
              <a:buChar char="•"/>
            </a:pPr>
            <a:r>
              <a:rPr lang="en-US" dirty="0">
                <a:solidFill>
                  <a:schemeClr val="bg1"/>
                </a:solidFill>
              </a:rPr>
              <a:t>Maximum grant amount: $15,000</a:t>
            </a:r>
          </a:p>
          <a:p>
            <a:pPr marL="285750" indent="-285750">
              <a:buFont typeface="Arial" panose="020B0604020202020204" pitchFamily="34" charset="0"/>
              <a:buChar char="•"/>
            </a:pPr>
            <a:endParaRPr lang="en-US" dirty="0">
              <a:solidFill>
                <a:schemeClr val="bg1"/>
              </a:solidFill>
            </a:endParaRPr>
          </a:p>
        </p:txBody>
      </p:sp>
      <p:sp>
        <p:nvSpPr>
          <p:cNvPr id="14" name="TextBox 13">
            <a:extLst>
              <a:ext uri="{FF2B5EF4-FFF2-40B4-BE49-F238E27FC236}">
                <a16:creationId xmlns:a16="http://schemas.microsoft.com/office/drawing/2014/main" id="{3E5094CC-8263-6C48-F9C0-DE3F2C3D935E}"/>
              </a:ext>
            </a:extLst>
          </p:cNvPr>
          <p:cNvSpPr txBox="1"/>
          <p:nvPr/>
        </p:nvSpPr>
        <p:spPr>
          <a:xfrm>
            <a:off x="1075862" y="4473603"/>
            <a:ext cx="5998687" cy="646331"/>
          </a:xfrm>
          <a:prstGeom prst="rect">
            <a:avLst/>
          </a:prstGeom>
          <a:noFill/>
        </p:spPr>
        <p:txBody>
          <a:bodyPr wrap="square" rtlCol="0">
            <a:spAutoFit/>
          </a:bodyPr>
          <a:lstStyle/>
          <a:p>
            <a:r>
              <a:rPr lang="en-US" b="1" dirty="0"/>
              <a:t>Tier 1 – Operating budget of $250k and under = 100% subsidy for base rental</a:t>
            </a:r>
          </a:p>
        </p:txBody>
      </p:sp>
      <p:sp>
        <p:nvSpPr>
          <p:cNvPr id="15" name="TextBox 14">
            <a:extLst>
              <a:ext uri="{FF2B5EF4-FFF2-40B4-BE49-F238E27FC236}">
                <a16:creationId xmlns:a16="http://schemas.microsoft.com/office/drawing/2014/main" id="{E501C28D-28A2-F4DA-B6B3-89D3E00D83C5}"/>
              </a:ext>
            </a:extLst>
          </p:cNvPr>
          <p:cNvSpPr txBox="1"/>
          <p:nvPr/>
        </p:nvSpPr>
        <p:spPr>
          <a:xfrm>
            <a:off x="10547082" y="4531409"/>
            <a:ext cx="5908316" cy="646331"/>
          </a:xfrm>
          <a:prstGeom prst="rect">
            <a:avLst/>
          </a:prstGeom>
          <a:noFill/>
        </p:spPr>
        <p:txBody>
          <a:bodyPr wrap="square" rtlCol="0">
            <a:spAutoFit/>
          </a:bodyPr>
          <a:lstStyle/>
          <a:p>
            <a:r>
              <a:rPr lang="en-US" b="1" dirty="0"/>
              <a:t>Tier 2 – Operating budget of $250k to $500k = 75% subsidy for base rental</a:t>
            </a:r>
          </a:p>
        </p:txBody>
      </p:sp>
      <p:pic>
        <p:nvPicPr>
          <p:cNvPr id="17" name="Picture 16">
            <a:extLst>
              <a:ext uri="{FF2B5EF4-FFF2-40B4-BE49-F238E27FC236}">
                <a16:creationId xmlns:a16="http://schemas.microsoft.com/office/drawing/2014/main" id="{B5871121-CB81-5659-8F05-9C1F6293D362}"/>
              </a:ext>
            </a:extLst>
          </p:cNvPr>
          <p:cNvPicPr>
            <a:picLocks noChangeAspect="1"/>
          </p:cNvPicPr>
          <p:nvPr/>
        </p:nvPicPr>
        <p:blipFill>
          <a:blip r:embed="rId7"/>
          <a:stretch>
            <a:fillRect/>
          </a:stretch>
        </p:blipFill>
        <p:spPr>
          <a:xfrm>
            <a:off x="660400" y="7346835"/>
            <a:ext cx="7096359" cy="2267909"/>
          </a:xfrm>
          <a:prstGeom prst="rect">
            <a:avLst/>
          </a:prstGeom>
        </p:spPr>
      </p:pic>
      <p:pic>
        <p:nvPicPr>
          <p:cNvPr id="7" name="Picture 6">
            <a:extLst>
              <a:ext uri="{FF2B5EF4-FFF2-40B4-BE49-F238E27FC236}">
                <a16:creationId xmlns:a16="http://schemas.microsoft.com/office/drawing/2014/main" id="{09C79557-D189-CB10-0793-C99D5A71CCBA}"/>
              </a:ext>
            </a:extLst>
          </p:cNvPr>
          <p:cNvPicPr>
            <a:picLocks noChangeAspect="1"/>
          </p:cNvPicPr>
          <p:nvPr/>
        </p:nvPicPr>
        <p:blipFill>
          <a:blip r:embed="rId8"/>
          <a:stretch>
            <a:fillRect/>
          </a:stretch>
        </p:blipFill>
        <p:spPr>
          <a:xfrm>
            <a:off x="251587" y="7276617"/>
            <a:ext cx="4060288" cy="749873"/>
          </a:xfrm>
          <a:prstGeom prst="rect">
            <a:avLst/>
          </a:prstGeom>
        </p:spPr>
      </p:pic>
      <p:pic>
        <p:nvPicPr>
          <p:cNvPr id="6" name="Picture 5">
            <a:extLst>
              <a:ext uri="{FF2B5EF4-FFF2-40B4-BE49-F238E27FC236}">
                <a16:creationId xmlns:a16="http://schemas.microsoft.com/office/drawing/2014/main" id="{BCF459E5-B366-2A35-BB6A-D691E2119014}"/>
              </a:ext>
            </a:extLst>
          </p:cNvPr>
          <p:cNvPicPr>
            <a:picLocks noChangeAspect="1"/>
          </p:cNvPicPr>
          <p:nvPr/>
        </p:nvPicPr>
        <p:blipFill>
          <a:blip r:embed="rId9"/>
          <a:stretch>
            <a:fillRect/>
          </a:stretch>
        </p:blipFill>
        <p:spPr>
          <a:xfrm>
            <a:off x="4180144" y="7272758"/>
            <a:ext cx="2908044" cy="749873"/>
          </a:xfrm>
          <a:prstGeom prst="rect">
            <a:avLst/>
          </a:prstGeom>
        </p:spPr>
      </p:pic>
      <p:pic>
        <p:nvPicPr>
          <p:cNvPr id="20" name="Picture 19">
            <a:extLst>
              <a:ext uri="{FF2B5EF4-FFF2-40B4-BE49-F238E27FC236}">
                <a16:creationId xmlns:a16="http://schemas.microsoft.com/office/drawing/2014/main" id="{FEA60CC2-7966-6DAD-2C91-B473CA9BAFF3}"/>
              </a:ext>
            </a:extLst>
          </p:cNvPr>
          <p:cNvPicPr>
            <a:picLocks noChangeAspect="1"/>
          </p:cNvPicPr>
          <p:nvPr/>
        </p:nvPicPr>
        <p:blipFill>
          <a:blip r:embed="rId7"/>
          <a:stretch>
            <a:fillRect/>
          </a:stretch>
        </p:blipFill>
        <p:spPr>
          <a:xfrm>
            <a:off x="10044320" y="7346834"/>
            <a:ext cx="7096359" cy="2267909"/>
          </a:xfrm>
          <a:prstGeom prst="rect">
            <a:avLst/>
          </a:prstGeom>
        </p:spPr>
      </p:pic>
      <p:pic>
        <p:nvPicPr>
          <p:cNvPr id="26" name="Picture 25">
            <a:extLst>
              <a:ext uri="{FF2B5EF4-FFF2-40B4-BE49-F238E27FC236}">
                <a16:creationId xmlns:a16="http://schemas.microsoft.com/office/drawing/2014/main" id="{911691AE-9D3E-FC96-4F5F-1A7B5A51EB09}"/>
              </a:ext>
            </a:extLst>
          </p:cNvPr>
          <p:cNvPicPr>
            <a:picLocks noChangeAspect="1"/>
          </p:cNvPicPr>
          <p:nvPr/>
        </p:nvPicPr>
        <p:blipFill>
          <a:blip r:embed="rId10"/>
          <a:stretch>
            <a:fillRect/>
          </a:stretch>
        </p:blipFill>
        <p:spPr>
          <a:xfrm>
            <a:off x="13565016" y="7270535"/>
            <a:ext cx="2908044" cy="749873"/>
          </a:xfrm>
          <a:prstGeom prst="rect">
            <a:avLst/>
          </a:prstGeom>
        </p:spPr>
      </p:pic>
      <p:pic>
        <p:nvPicPr>
          <p:cNvPr id="28" name="Picture 27">
            <a:extLst>
              <a:ext uri="{FF2B5EF4-FFF2-40B4-BE49-F238E27FC236}">
                <a16:creationId xmlns:a16="http://schemas.microsoft.com/office/drawing/2014/main" id="{DF953564-55F6-F3C4-A3A4-7252826888F3}"/>
              </a:ext>
            </a:extLst>
          </p:cNvPr>
          <p:cNvPicPr>
            <a:picLocks noChangeAspect="1"/>
          </p:cNvPicPr>
          <p:nvPr/>
        </p:nvPicPr>
        <p:blipFill>
          <a:blip r:embed="rId11"/>
          <a:stretch>
            <a:fillRect/>
          </a:stretch>
        </p:blipFill>
        <p:spPr>
          <a:xfrm>
            <a:off x="9670922" y="7270535"/>
            <a:ext cx="4060288" cy="749873"/>
          </a:xfrm>
          <a:prstGeom prst="rect">
            <a:avLst/>
          </a:prstGeom>
        </p:spPr>
      </p:pic>
      <p:sp>
        <p:nvSpPr>
          <p:cNvPr id="29" name="TextBox 32">
            <a:extLst>
              <a:ext uri="{FF2B5EF4-FFF2-40B4-BE49-F238E27FC236}">
                <a16:creationId xmlns:a16="http://schemas.microsoft.com/office/drawing/2014/main" id="{72EE6094-F269-B360-579E-32FB81F059F6}"/>
              </a:ext>
            </a:extLst>
          </p:cNvPr>
          <p:cNvSpPr txBox="1"/>
          <p:nvPr/>
        </p:nvSpPr>
        <p:spPr>
          <a:xfrm>
            <a:off x="391283" y="7487685"/>
            <a:ext cx="424128" cy="424090"/>
          </a:xfrm>
          <a:prstGeom prst="rect">
            <a:avLst/>
          </a:prstGeom>
        </p:spPr>
        <p:txBody>
          <a:bodyPr lIns="0" tIns="0" rIns="0" bIns="0" rtlCol="0" anchor="t">
            <a:spAutoFit/>
          </a:bodyPr>
          <a:lstStyle/>
          <a:p>
            <a:pPr marL="0" lvl="0" indent="0" algn="ctr">
              <a:lnSpc>
                <a:spcPts val="3328"/>
              </a:lnSpc>
            </a:pPr>
            <a:r>
              <a:rPr lang="en-US" sz="2972" b="1" spc="29" dirty="0">
                <a:solidFill>
                  <a:srgbClr val="013064"/>
                </a:solidFill>
                <a:latin typeface="Poppins Semi-Bold"/>
                <a:ea typeface="Poppins Semi-Bold"/>
                <a:cs typeface="Poppins Semi-Bold"/>
                <a:sym typeface="Poppins Semi-Bold"/>
              </a:rPr>
              <a:t>3</a:t>
            </a:r>
          </a:p>
        </p:txBody>
      </p:sp>
      <p:sp>
        <p:nvSpPr>
          <p:cNvPr id="30" name="TextBox 32">
            <a:extLst>
              <a:ext uri="{FF2B5EF4-FFF2-40B4-BE49-F238E27FC236}">
                <a16:creationId xmlns:a16="http://schemas.microsoft.com/office/drawing/2014/main" id="{A13F41BE-CBE9-1A24-CA1C-F1750F4EAFD4}"/>
              </a:ext>
            </a:extLst>
          </p:cNvPr>
          <p:cNvSpPr txBox="1"/>
          <p:nvPr/>
        </p:nvSpPr>
        <p:spPr>
          <a:xfrm>
            <a:off x="9811451" y="7446885"/>
            <a:ext cx="424128" cy="424090"/>
          </a:xfrm>
          <a:prstGeom prst="rect">
            <a:avLst/>
          </a:prstGeom>
        </p:spPr>
        <p:txBody>
          <a:bodyPr lIns="0" tIns="0" rIns="0" bIns="0" rtlCol="0" anchor="t">
            <a:spAutoFit/>
          </a:bodyPr>
          <a:lstStyle/>
          <a:p>
            <a:pPr marL="0" lvl="0" indent="0" algn="ctr">
              <a:lnSpc>
                <a:spcPts val="3328"/>
              </a:lnSpc>
            </a:pPr>
            <a:r>
              <a:rPr lang="en-US" sz="2972" b="1" spc="29" dirty="0">
                <a:solidFill>
                  <a:srgbClr val="013064"/>
                </a:solidFill>
                <a:latin typeface="Poppins Semi-Bold"/>
                <a:ea typeface="Poppins Semi-Bold"/>
                <a:cs typeface="Poppins Semi-Bold"/>
                <a:sym typeface="Poppins Semi-Bold"/>
              </a:rPr>
              <a:t>4</a:t>
            </a:r>
          </a:p>
        </p:txBody>
      </p:sp>
      <p:sp>
        <p:nvSpPr>
          <p:cNvPr id="31" name="TextBox 30">
            <a:extLst>
              <a:ext uri="{FF2B5EF4-FFF2-40B4-BE49-F238E27FC236}">
                <a16:creationId xmlns:a16="http://schemas.microsoft.com/office/drawing/2014/main" id="{59AA7D02-8201-50F6-D31C-BA404575B947}"/>
              </a:ext>
            </a:extLst>
          </p:cNvPr>
          <p:cNvSpPr txBox="1"/>
          <p:nvPr/>
        </p:nvSpPr>
        <p:spPr>
          <a:xfrm>
            <a:off x="1110283" y="7360670"/>
            <a:ext cx="5998687" cy="646331"/>
          </a:xfrm>
          <a:prstGeom prst="rect">
            <a:avLst/>
          </a:prstGeom>
          <a:noFill/>
        </p:spPr>
        <p:txBody>
          <a:bodyPr wrap="square" rtlCol="0">
            <a:spAutoFit/>
          </a:bodyPr>
          <a:lstStyle/>
          <a:p>
            <a:r>
              <a:rPr lang="en-US" b="1" dirty="0"/>
              <a:t>Tier 1 – Operating budget of $500k to $750k = 50% subsidy for base rental</a:t>
            </a:r>
          </a:p>
        </p:txBody>
      </p:sp>
      <p:sp>
        <p:nvSpPr>
          <p:cNvPr id="33" name="TextBox 32">
            <a:extLst>
              <a:ext uri="{FF2B5EF4-FFF2-40B4-BE49-F238E27FC236}">
                <a16:creationId xmlns:a16="http://schemas.microsoft.com/office/drawing/2014/main" id="{579C0EAF-76A5-91DC-4773-6AEA847BFB5B}"/>
              </a:ext>
            </a:extLst>
          </p:cNvPr>
          <p:cNvSpPr txBox="1"/>
          <p:nvPr/>
        </p:nvSpPr>
        <p:spPr>
          <a:xfrm>
            <a:off x="10534816" y="7376564"/>
            <a:ext cx="5998687" cy="646331"/>
          </a:xfrm>
          <a:prstGeom prst="rect">
            <a:avLst/>
          </a:prstGeom>
          <a:noFill/>
        </p:spPr>
        <p:txBody>
          <a:bodyPr wrap="square" rtlCol="0">
            <a:spAutoFit/>
          </a:bodyPr>
          <a:lstStyle/>
          <a:p>
            <a:r>
              <a:rPr lang="en-US" b="1" dirty="0"/>
              <a:t>Tier 4 - Operating budget of $750k to $1.25 million = 25% subsidy for base rental</a:t>
            </a:r>
          </a:p>
        </p:txBody>
      </p:sp>
      <p:sp>
        <p:nvSpPr>
          <p:cNvPr id="35" name="TextBox 34">
            <a:extLst>
              <a:ext uri="{FF2B5EF4-FFF2-40B4-BE49-F238E27FC236}">
                <a16:creationId xmlns:a16="http://schemas.microsoft.com/office/drawing/2014/main" id="{6C993B2A-EFE7-34B3-14D9-BD0FC95FCB16}"/>
              </a:ext>
            </a:extLst>
          </p:cNvPr>
          <p:cNvSpPr txBox="1"/>
          <p:nvPr/>
        </p:nvSpPr>
        <p:spPr>
          <a:xfrm flipH="1">
            <a:off x="883041" y="8282116"/>
            <a:ext cx="7854705"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Additional needs can be included (technicians, FOH support, etc.)</a:t>
            </a:r>
          </a:p>
          <a:p>
            <a:pPr marL="285750" indent="-285750">
              <a:buFont typeface="Arial" panose="020B0604020202020204" pitchFamily="34" charset="0"/>
              <a:buChar char="•"/>
            </a:pPr>
            <a:r>
              <a:rPr lang="en-US" dirty="0">
                <a:solidFill>
                  <a:schemeClr val="bg1"/>
                </a:solidFill>
              </a:rPr>
              <a:t>Maximum grant amount: $10,000</a:t>
            </a:r>
          </a:p>
        </p:txBody>
      </p:sp>
      <p:sp>
        <p:nvSpPr>
          <p:cNvPr id="36" name="TextBox 35">
            <a:extLst>
              <a:ext uri="{FF2B5EF4-FFF2-40B4-BE49-F238E27FC236}">
                <a16:creationId xmlns:a16="http://schemas.microsoft.com/office/drawing/2014/main" id="{2DEA4D58-5FCF-8E67-3F26-0896B9ABCDC8}"/>
              </a:ext>
            </a:extLst>
          </p:cNvPr>
          <p:cNvSpPr txBox="1"/>
          <p:nvPr/>
        </p:nvSpPr>
        <p:spPr>
          <a:xfrm flipH="1">
            <a:off x="10367493" y="8318260"/>
            <a:ext cx="7854705"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Additional needs can be included (technicians, FOH support, etc.)</a:t>
            </a:r>
          </a:p>
          <a:p>
            <a:pPr marL="285750" indent="-285750">
              <a:buFont typeface="Arial" panose="020B0604020202020204" pitchFamily="34" charset="0"/>
              <a:buChar char="•"/>
            </a:pPr>
            <a:r>
              <a:rPr lang="en-US" dirty="0">
                <a:solidFill>
                  <a:schemeClr val="bg1"/>
                </a:solidFill>
              </a:rPr>
              <a:t>Maximum grant amount: $5,000</a:t>
            </a:r>
          </a:p>
        </p:txBody>
      </p:sp>
    </p:spTree>
    <p:extLst>
      <p:ext uri="{BB962C8B-B14F-4D97-AF65-F5344CB8AC3E}">
        <p14:creationId xmlns:p14="http://schemas.microsoft.com/office/powerpoint/2010/main" val="912819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EFE9"/>
        </a:solidFill>
        <a:effectLst/>
      </p:bgPr>
    </p:bg>
    <p:spTree>
      <p:nvGrpSpPr>
        <p:cNvPr id="1" name="">
          <a:extLst>
            <a:ext uri="{FF2B5EF4-FFF2-40B4-BE49-F238E27FC236}">
              <a16:creationId xmlns:a16="http://schemas.microsoft.com/office/drawing/2014/main" id="{7F67F423-4A4F-AD07-6748-65B295B4336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13283F8-0D78-66D6-80B8-3C3FE509D396}"/>
              </a:ext>
            </a:extLst>
          </p:cNvPr>
          <p:cNvSpPr/>
          <p:nvPr/>
        </p:nvSpPr>
        <p:spPr>
          <a:xfrm rot="2785693" flipH="1">
            <a:off x="-2991759" y="-3448829"/>
            <a:ext cx="8534093" cy="8555482"/>
          </a:xfrm>
          <a:custGeom>
            <a:avLst/>
            <a:gdLst/>
            <a:ahLst/>
            <a:cxnLst/>
            <a:rect l="l" t="t" r="r" b="b"/>
            <a:pathLst>
              <a:path w="8534093" h="8555482">
                <a:moveTo>
                  <a:pt x="8534093" y="0"/>
                </a:moveTo>
                <a:lnTo>
                  <a:pt x="0" y="0"/>
                </a:lnTo>
                <a:lnTo>
                  <a:pt x="0" y="8555481"/>
                </a:lnTo>
                <a:lnTo>
                  <a:pt x="8534093" y="8555481"/>
                </a:lnTo>
                <a:lnTo>
                  <a:pt x="8534093" y="0"/>
                </a:lnTo>
                <a:close/>
              </a:path>
            </a:pathLst>
          </a:custGeom>
          <a:blipFill>
            <a:blip>
              <a:alphaModFix amt="55000"/>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3" name="Group 3">
            <a:extLst>
              <a:ext uri="{FF2B5EF4-FFF2-40B4-BE49-F238E27FC236}">
                <a16:creationId xmlns:a16="http://schemas.microsoft.com/office/drawing/2014/main" id="{C8D64D59-C9B0-5937-2CB5-0D7562C2444B}"/>
              </a:ext>
            </a:extLst>
          </p:cNvPr>
          <p:cNvGrpSpPr/>
          <p:nvPr/>
        </p:nvGrpSpPr>
        <p:grpSpPr>
          <a:xfrm>
            <a:off x="251586" y="4607649"/>
            <a:ext cx="8107111" cy="2280554"/>
            <a:chOff x="-91799" y="-66675"/>
            <a:chExt cx="2110186" cy="650080"/>
          </a:xfrm>
        </p:grpSpPr>
        <p:sp>
          <p:nvSpPr>
            <p:cNvPr id="4" name="Freeform 4">
              <a:extLst>
                <a:ext uri="{FF2B5EF4-FFF2-40B4-BE49-F238E27FC236}">
                  <a16:creationId xmlns:a16="http://schemas.microsoft.com/office/drawing/2014/main" id="{DF7B1555-6641-3CE3-C50B-5288D345A4FF}"/>
                </a:ext>
              </a:extLst>
            </p:cNvPr>
            <p:cNvSpPr/>
            <p:nvPr/>
          </p:nvSpPr>
          <p:spPr>
            <a:xfrm>
              <a:off x="-91799" y="3944"/>
              <a:ext cx="2018387" cy="579461"/>
            </a:xfrm>
            <a:custGeom>
              <a:avLst/>
              <a:gdLst/>
              <a:ahLst/>
              <a:cxnLst/>
              <a:rect l="l" t="t" r="r" b="b"/>
              <a:pathLst>
                <a:path w="2018387" h="579461">
                  <a:moveTo>
                    <a:pt x="31708" y="0"/>
                  </a:moveTo>
                  <a:lnTo>
                    <a:pt x="1986679" y="0"/>
                  </a:lnTo>
                  <a:cubicBezTo>
                    <a:pt x="2004191" y="0"/>
                    <a:pt x="2018387" y="14196"/>
                    <a:pt x="2018387" y="31708"/>
                  </a:cubicBezTo>
                  <a:lnTo>
                    <a:pt x="2018387" y="547753"/>
                  </a:lnTo>
                  <a:cubicBezTo>
                    <a:pt x="2018387" y="565264"/>
                    <a:pt x="2004191" y="579461"/>
                    <a:pt x="1986679" y="579461"/>
                  </a:cubicBezTo>
                  <a:lnTo>
                    <a:pt x="31708" y="579461"/>
                  </a:lnTo>
                  <a:cubicBezTo>
                    <a:pt x="14196" y="579461"/>
                    <a:pt x="0" y="565264"/>
                    <a:pt x="0" y="547753"/>
                  </a:cubicBezTo>
                  <a:lnTo>
                    <a:pt x="0" y="31708"/>
                  </a:lnTo>
                  <a:cubicBezTo>
                    <a:pt x="0" y="14196"/>
                    <a:pt x="14196" y="0"/>
                    <a:pt x="31708" y="0"/>
                  </a:cubicBezTo>
                  <a:close/>
                </a:path>
              </a:pathLst>
            </a:custGeom>
            <a:solidFill>
              <a:srgbClr val="113861"/>
            </a:solidFill>
          </p:spPr>
          <p:txBody>
            <a:bodyPr/>
            <a:lstStyle/>
            <a:p>
              <a:pPr algn="ctr"/>
              <a:endParaRPr lang="en-US" dirty="0"/>
            </a:p>
            <a:p>
              <a:pPr algn="ctr"/>
              <a:endParaRPr lang="en-US" dirty="0"/>
            </a:p>
            <a:p>
              <a:pPr algn="ctr"/>
              <a:endParaRPr lang="en-US" dirty="0"/>
            </a:p>
            <a:p>
              <a:pPr algn="ctr"/>
              <a:endParaRPr lang="en-US" dirty="0"/>
            </a:p>
          </p:txBody>
        </p:sp>
        <p:sp>
          <p:nvSpPr>
            <p:cNvPr id="5" name="TextBox 5">
              <a:extLst>
                <a:ext uri="{FF2B5EF4-FFF2-40B4-BE49-F238E27FC236}">
                  <a16:creationId xmlns:a16="http://schemas.microsoft.com/office/drawing/2014/main" id="{B2E0D8E7-0489-97BB-4224-D89FB6F167FB}"/>
                </a:ext>
              </a:extLst>
            </p:cNvPr>
            <p:cNvSpPr txBox="1"/>
            <p:nvPr/>
          </p:nvSpPr>
          <p:spPr>
            <a:xfrm>
              <a:off x="0" y="-66675"/>
              <a:ext cx="2018387" cy="646136"/>
            </a:xfrm>
            <a:prstGeom prst="rect">
              <a:avLst/>
            </a:prstGeom>
          </p:spPr>
          <p:txBody>
            <a:bodyPr lIns="50800" tIns="50800" rIns="50800" bIns="50800" rtlCol="0" anchor="ctr"/>
            <a:lstStyle/>
            <a:p>
              <a:pPr algn="ctr">
                <a:lnSpc>
                  <a:spcPts val="3623"/>
                </a:lnSpc>
              </a:pPr>
              <a:endParaRPr/>
            </a:p>
          </p:txBody>
        </p:sp>
      </p:grpSp>
      <p:sp>
        <p:nvSpPr>
          <p:cNvPr id="9" name="Freeform 9">
            <a:extLst>
              <a:ext uri="{FF2B5EF4-FFF2-40B4-BE49-F238E27FC236}">
                <a16:creationId xmlns:a16="http://schemas.microsoft.com/office/drawing/2014/main" id="{B87DF841-63B5-167F-9CB2-74BF7C276114}"/>
              </a:ext>
            </a:extLst>
          </p:cNvPr>
          <p:cNvSpPr/>
          <p:nvPr/>
        </p:nvSpPr>
        <p:spPr>
          <a:xfrm rot="-5008063">
            <a:off x="15685505" y="7167211"/>
            <a:ext cx="3942056" cy="3338166"/>
          </a:xfrm>
          <a:custGeom>
            <a:avLst/>
            <a:gdLst/>
            <a:ahLst/>
            <a:cxnLst/>
            <a:rect l="l" t="t" r="r" b="b"/>
            <a:pathLst>
              <a:path w="3942056" h="3338166">
                <a:moveTo>
                  <a:pt x="0" y="0"/>
                </a:moveTo>
                <a:lnTo>
                  <a:pt x="3942056" y="0"/>
                </a:lnTo>
                <a:lnTo>
                  <a:pt x="3942056" y="3338166"/>
                </a:lnTo>
                <a:lnTo>
                  <a:pt x="0" y="3338166"/>
                </a:lnTo>
                <a:lnTo>
                  <a:pt x="0" y="0"/>
                </a:lnTo>
                <a:close/>
              </a:path>
            </a:pathLst>
          </a:custGeom>
          <a:blipFill>
            <a:blip>
              <a:extLst>
                <a:ext uri="{96DAC541-7B7A-43D3-8B79-37D633B846F1}">
                  <asvg:svgBlip xmlns:asvg="http://schemas.microsoft.com/office/drawing/2016/SVG/main" r:embed="rId3"/>
                </a:ext>
              </a:extLst>
            </a:blip>
            <a:stretch>
              <a:fillRect r="-109088"/>
            </a:stretch>
          </a:blipFill>
        </p:spPr>
        <p:txBody>
          <a:bodyPr/>
          <a:lstStyle/>
          <a:p>
            <a:endParaRPr lang="en-US"/>
          </a:p>
        </p:txBody>
      </p:sp>
      <p:sp>
        <p:nvSpPr>
          <p:cNvPr id="16" name="Freeform 16">
            <a:extLst>
              <a:ext uri="{FF2B5EF4-FFF2-40B4-BE49-F238E27FC236}">
                <a16:creationId xmlns:a16="http://schemas.microsoft.com/office/drawing/2014/main" id="{6A33D404-BC14-CFE6-897D-0C3870A46AAC}"/>
              </a:ext>
            </a:extLst>
          </p:cNvPr>
          <p:cNvSpPr/>
          <p:nvPr/>
        </p:nvSpPr>
        <p:spPr>
          <a:xfrm>
            <a:off x="207460" y="4412621"/>
            <a:ext cx="4056119" cy="752226"/>
          </a:xfrm>
          <a:custGeom>
            <a:avLst/>
            <a:gdLst/>
            <a:ahLst/>
            <a:cxnLst/>
            <a:rect l="l" t="t" r="r" b="b"/>
            <a:pathLst>
              <a:path w="4056119" h="752226">
                <a:moveTo>
                  <a:pt x="0" y="0"/>
                </a:moveTo>
                <a:lnTo>
                  <a:pt x="4056119" y="0"/>
                </a:lnTo>
                <a:lnTo>
                  <a:pt x="4056119" y="752225"/>
                </a:lnTo>
                <a:lnTo>
                  <a:pt x="0" y="75222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18">
            <a:extLst>
              <a:ext uri="{FF2B5EF4-FFF2-40B4-BE49-F238E27FC236}">
                <a16:creationId xmlns:a16="http://schemas.microsoft.com/office/drawing/2014/main" id="{D92AE360-A2D4-586B-4080-F0E1BA47A4B1}"/>
              </a:ext>
            </a:extLst>
          </p:cNvPr>
          <p:cNvSpPr/>
          <p:nvPr/>
        </p:nvSpPr>
        <p:spPr>
          <a:xfrm rot="2268482" flipH="1">
            <a:off x="11173516" y="1944090"/>
            <a:ext cx="9662263" cy="6969684"/>
          </a:xfrm>
          <a:custGeom>
            <a:avLst/>
            <a:gdLst/>
            <a:ahLst/>
            <a:cxnLst/>
            <a:rect l="l" t="t" r="r" b="b"/>
            <a:pathLst>
              <a:path w="9662263" h="6969684">
                <a:moveTo>
                  <a:pt x="9662264" y="0"/>
                </a:moveTo>
                <a:lnTo>
                  <a:pt x="0" y="0"/>
                </a:lnTo>
                <a:lnTo>
                  <a:pt x="0" y="6969684"/>
                </a:lnTo>
                <a:lnTo>
                  <a:pt x="9662264" y="6969684"/>
                </a:lnTo>
                <a:lnTo>
                  <a:pt x="9662264" y="0"/>
                </a:lnTo>
                <a:close/>
              </a:path>
            </a:pathLst>
          </a:custGeom>
          <a:blipFill>
            <a:blip>
              <a:extLst>
                <a:ext uri="{96DAC541-7B7A-43D3-8B79-37D633B846F1}">
                  <asvg:svgBlip xmlns:asvg="http://schemas.microsoft.com/office/drawing/2016/SVG/main" r:embed="rId5"/>
                </a:ext>
              </a:extLst>
            </a:blip>
            <a:stretch>
              <a:fillRect b="-105002"/>
            </a:stretch>
          </a:blipFill>
        </p:spPr>
        <p:txBody>
          <a:bodyPr/>
          <a:lstStyle/>
          <a:p>
            <a:endParaRPr lang="en-US"/>
          </a:p>
        </p:txBody>
      </p:sp>
      <p:sp>
        <p:nvSpPr>
          <p:cNvPr id="21" name="Freeform 21">
            <a:extLst>
              <a:ext uri="{FF2B5EF4-FFF2-40B4-BE49-F238E27FC236}">
                <a16:creationId xmlns:a16="http://schemas.microsoft.com/office/drawing/2014/main" id="{09FFB942-781B-14B7-DE59-CD15A348D1F3}"/>
              </a:ext>
            </a:extLst>
          </p:cNvPr>
          <p:cNvSpPr/>
          <p:nvPr/>
        </p:nvSpPr>
        <p:spPr>
          <a:xfrm>
            <a:off x="4181237" y="4412621"/>
            <a:ext cx="2906951" cy="752226"/>
          </a:xfrm>
          <a:custGeom>
            <a:avLst/>
            <a:gdLst/>
            <a:ahLst/>
            <a:cxnLst/>
            <a:rect l="l" t="t" r="r" b="b"/>
            <a:pathLst>
              <a:path w="2906951" h="752226">
                <a:moveTo>
                  <a:pt x="0" y="0"/>
                </a:moveTo>
                <a:lnTo>
                  <a:pt x="2906951" y="0"/>
                </a:lnTo>
                <a:lnTo>
                  <a:pt x="2906951" y="752225"/>
                </a:lnTo>
                <a:lnTo>
                  <a:pt x="0" y="752225"/>
                </a:lnTo>
                <a:lnTo>
                  <a:pt x="0" y="0"/>
                </a:lnTo>
                <a:close/>
              </a:path>
            </a:pathLst>
          </a:custGeom>
          <a:blipFill>
            <a:blip>
              <a:extLst>
                <a:ext uri="{96DAC541-7B7A-43D3-8B79-37D633B846F1}">
                  <asvg:svgBlip xmlns:asvg="http://schemas.microsoft.com/office/drawing/2016/SVG/main" r:embed="rId6"/>
                </a:ext>
              </a:extLst>
            </a:blip>
            <a:stretch>
              <a:fillRect l="-39531"/>
            </a:stretch>
          </a:blipFill>
        </p:spPr>
        <p:txBody>
          <a:bodyPr/>
          <a:lstStyle/>
          <a:p>
            <a:endParaRPr lang="en-US"/>
          </a:p>
        </p:txBody>
      </p:sp>
      <p:sp>
        <p:nvSpPr>
          <p:cNvPr id="27" name="TextBox 27">
            <a:extLst>
              <a:ext uri="{FF2B5EF4-FFF2-40B4-BE49-F238E27FC236}">
                <a16:creationId xmlns:a16="http://schemas.microsoft.com/office/drawing/2014/main" id="{22B149F5-687F-B5E0-6A66-59FFE56FFFB1}"/>
              </a:ext>
            </a:extLst>
          </p:cNvPr>
          <p:cNvSpPr txBox="1"/>
          <p:nvPr/>
        </p:nvSpPr>
        <p:spPr>
          <a:xfrm>
            <a:off x="1028700" y="1370708"/>
            <a:ext cx="7336962" cy="882165"/>
          </a:xfrm>
          <a:prstGeom prst="rect">
            <a:avLst/>
          </a:prstGeom>
        </p:spPr>
        <p:txBody>
          <a:bodyPr lIns="0" tIns="0" rIns="0" bIns="0" rtlCol="0" anchor="t">
            <a:spAutoFit/>
          </a:bodyPr>
          <a:lstStyle/>
          <a:p>
            <a:pPr algn="l">
              <a:lnSpc>
                <a:spcPts val="6981"/>
              </a:lnSpc>
            </a:pPr>
            <a:r>
              <a:rPr lang="en-US" sz="5817" b="1" dirty="0">
                <a:solidFill>
                  <a:srgbClr val="0C3E80"/>
                </a:solidFill>
                <a:latin typeface="Poppins Semi-Bold"/>
                <a:ea typeface="Poppins Semi-Bold"/>
                <a:cs typeface="Poppins Semi-Bold"/>
                <a:sym typeface="Poppins Semi-Bold"/>
              </a:rPr>
              <a:t>Budget</a:t>
            </a:r>
          </a:p>
        </p:txBody>
      </p:sp>
      <p:grpSp>
        <p:nvGrpSpPr>
          <p:cNvPr id="40" name="Group 40">
            <a:extLst>
              <a:ext uri="{FF2B5EF4-FFF2-40B4-BE49-F238E27FC236}">
                <a16:creationId xmlns:a16="http://schemas.microsoft.com/office/drawing/2014/main" id="{D9E0CD26-F09B-48A3-9315-D24CCCC4F6D9}"/>
              </a:ext>
            </a:extLst>
          </p:cNvPr>
          <p:cNvGrpSpPr/>
          <p:nvPr/>
        </p:nvGrpSpPr>
        <p:grpSpPr>
          <a:xfrm>
            <a:off x="8682048" y="1294311"/>
            <a:ext cx="620165" cy="620165"/>
            <a:chOff x="0" y="0"/>
            <a:chExt cx="812800" cy="812800"/>
          </a:xfrm>
        </p:grpSpPr>
        <p:sp>
          <p:nvSpPr>
            <p:cNvPr id="41" name="Freeform 41">
              <a:extLst>
                <a:ext uri="{FF2B5EF4-FFF2-40B4-BE49-F238E27FC236}">
                  <a16:creationId xmlns:a16="http://schemas.microsoft.com/office/drawing/2014/main" id="{771FCB4C-E376-322F-231B-4380C225CAC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13861"/>
            </a:solidFill>
          </p:spPr>
          <p:txBody>
            <a:bodyPr/>
            <a:lstStyle/>
            <a:p>
              <a:endParaRPr lang="en-US"/>
            </a:p>
          </p:txBody>
        </p:sp>
        <p:sp>
          <p:nvSpPr>
            <p:cNvPr id="42" name="TextBox 42">
              <a:extLst>
                <a:ext uri="{FF2B5EF4-FFF2-40B4-BE49-F238E27FC236}">
                  <a16:creationId xmlns:a16="http://schemas.microsoft.com/office/drawing/2014/main" id="{ABA11B70-147D-3A74-690E-DCB36D042F4D}"/>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43" name="Group 43">
            <a:extLst>
              <a:ext uri="{FF2B5EF4-FFF2-40B4-BE49-F238E27FC236}">
                <a16:creationId xmlns:a16="http://schemas.microsoft.com/office/drawing/2014/main" id="{1C603570-5500-E4D5-ED0B-5F87D8CB6A79}"/>
              </a:ext>
            </a:extLst>
          </p:cNvPr>
          <p:cNvGrpSpPr/>
          <p:nvPr/>
        </p:nvGrpSpPr>
        <p:grpSpPr>
          <a:xfrm>
            <a:off x="9261394" y="-948882"/>
            <a:ext cx="1752322" cy="1752322"/>
            <a:chOff x="0" y="0"/>
            <a:chExt cx="812800" cy="812800"/>
          </a:xfrm>
        </p:grpSpPr>
        <p:sp>
          <p:nvSpPr>
            <p:cNvPr id="44" name="Freeform 44">
              <a:extLst>
                <a:ext uri="{FF2B5EF4-FFF2-40B4-BE49-F238E27FC236}">
                  <a16:creationId xmlns:a16="http://schemas.microsoft.com/office/drawing/2014/main" id="{F246D4DA-2F51-0864-1823-8B207068F13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CBBB"/>
            </a:solidFill>
          </p:spPr>
          <p:txBody>
            <a:bodyPr/>
            <a:lstStyle/>
            <a:p>
              <a:endParaRPr lang="en-US"/>
            </a:p>
          </p:txBody>
        </p:sp>
        <p:sp>
          <p:nvSpPr>
            <p:cNvPr id="45" name="TextBox 45">
              <a:extLst>
                <a:ext uri="{FF2B5EF4-FFF2-40B4-BE49-F238E27FC236}">
                  <a16:creationId xmlns:a16="http://schemas.microsoft.com/office/drawing/2014/main" id="{5793CC6B-43DE-EB52-1381-43A75332B221}"/>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25" name="TextBox 24">
            <a:extLst>
              <a:ext uri="{FF2B5EF4-FFF2-40B4-BE49-F238E27FC236}">
                <a16:creationId xmlns:a16="http://schemas.microsoft.com/office/drawing/2014/main" id="{8BAC4977-925E-3FF1-84F7-CD91F6E89B8B}"/>
              </a:ext>
            </a:extLst>
          </p:cNvPr>
          <p:cNvSpPr txBox="1"/>
          <p:nvPr/>
        </p:nvSpPr>
        <p:spPr>
          <a:xfrm>
            <a:off x="9548677" y="1400326"/>
            <a:ext cx="6852188" cy="830997"/>
          </a:xfrm>
          <a:prstGeom prst="rect">
            <a:avLst/>
          </a:prstGeom>
          <a:noFill/>
        </p:spPr>
        <p:txBody>
          <a:bodyPr wrap="square" rtlCol="0">
            <a:spAutoFit/>
          </a:bodyPr>
          <a:lstStyle/>
          <a:p>
            <a:r>
              <a:rPr lang="en-US" sz="2400" dirty="0"/>
              <a:t>Please click here for the budget template for the Venue Access Grant</a:t>
            </a:r>
          </a:p>
        </p:txBody>
      </p:sp>
      <p:sp>
        <p:nvSpPr>
          <p:cNvPr id="13" name="TextBox 12">
            <a:extLst>
              <a:ext uri="{FF2B5EF4-FFF2-40B4-BE49-F238E27FC236}">
                <a16:creationId xmlns:a16="http://schemas.microsoft.com/office/drawing/2014/main" id="{09D05C2F-37D4-DE01-D3CF-783053302A87}"/>
              </a:ext>
            </a:extLst>
          </p:cNvPr>
          <p:cNvSpPr txBox="1"/>
          <p:nvPr/>
        </p:nvSpPr>
        <p:spPr>
          <a:xfrm flipH="1">
            <a:off x="252791" y="5386132"/>
            <a:ext cx="7854705"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This budget template must be completed and submitted along with the invoice from your desired venue.</a:t>
            </a:r>
          </a:p>
          <a:p>
            <a:pPr marL="285750" indent="-285750">
              <a:buFont typeface="Arial" panose="020B0604020202020204" pitchFamily="34" charset="0"/>
              <a:buChar char="•"/>
            </a:pPr>
            <a:r>
              <a:rPr lang="en-US" dirty="0">
                <a:solidFill>
                  <a:schemeClr val="bg1"/>
                </a:solidFill>
              </a:rPr>
              <a:t>Any applications that are submitted without the template or supporting documents will not move forward in the review process.</a:t>
            </a:r>
          </a:p>
        </p:txBody>
      </p:sp>
      <p:sp>
        <p:nvSpPr>
          <p:cNvPr id="14" name="TextBox 13">
            <a:extLst>
              <a:ext uri="{FF2B5EF4-FFF2-40B4-BE49-F238E27FC236}">
                <a16:creationId xmlns:a16="http://schemas.microsoft.com/office/drawing/2014/main" id="{6385B7E2-7E71-5D3D-0BAF-8E8954809A12}"/>
              </a:ext>
            </a:extLst>
          </p:cNvPr>
          <p:cNvSpPr txBox="1"/>
          <p:nvPr/>
        </p:nvSpPr>
        <p:spPr>
          <a:xfrm>
            <a:off x="1172400" y="4627559"/>
            <a:ext cx="5998687" cy="369332"/>
          </a:xfrm>
          <a:prstGeom prst="rect">
            <a:avLst/>
          </a:prstGeom>
          <a:noFill/>
        </p:spPr>
        <p:txBody>
          <a:bodyPr wrap="square" rtlCol="0">
            <a:spAutoFit/>
          </a:bodyPr>
          <a:lstStyle/>
          <a:p>
            <a:r>
              <a:rPr lang="en-US" b="1" dirty="0"/>
              <a:t>Supporting Documents</a:t>
            </a:r>
          </a:p>
        </p:txBody>
      </p:sp>
      <p:pic>
        <p:nvPicPr>
          <p:cNvPr id="17" name="Picture 16">
            <a:extLst>
              <a:ext uri="{FF2B5EF4-FFF2-40B4-BE49-F238E27FC236}">
                <a16:creationId xmlns:a16="http://schemas.microsoft.com/office/drawing/2014/main" id="{73CC7183-34FA-CA09-2873-FE09A392B247}"/>
              </a:ext>
            </a:extLst>
          </p:cNvPr>
          <p:cNvPicPr>
            <a:picLocks noChangeAspect="1"/>
          </p:cNvPicPr>
          <p:nvPr/>
        </p:nvPicPr>
        <p:blipFill>
          <a:blip r:embed="rId7"/>
          <a:stretch>
            <a:fillRect/>
          </a:stretch>
        </p:blipFill>
        <p:spPr>
          <a:xfrm>
            <a:off x="251586" y="7334434"/>
            <a:ext cx="7754429" cy="2267909"/>
          </a:xfrm>
          <a:prstGeom prst="rect">
            <a:avLst/>
          </a:prstGeom>
        </p:spPr>
      </p:pic>
      <p:pic>
        <p:nvPicPr>
          <p:cNvPr id="7" name="Picture 6">
            <a:extLst>
              <a:ext uri="{FF2B5EF4-FFF2-40B4-BE49-F238E27FC236}">
                <a16:creationId xmlns:a16="http://schemas.microsoft.com/office/drawing/2014/main" id="{E1FD1733-8D18-9DFD-7B28-2C8F134005B1}"/>
              </a:ext>
            </a:extLst>
          </p:cNvPr>
          <p:cNvPicPr>
            <a:picLocks noChangeAspect="1"/>
          </p:cNvPicPr>
          <p:nvPr/>
        </p:nvPicPr>
        <p:blipFill>
          <a:blip r:embed="rId8"/>
          <a:stretch>
            <a:fillRect/>
          </a:stretch>
        </p:blipFill>
        <p:spPr>
          <a:xfrm>
            <a:off x="251587" y="7276617"/>
            <a:ext cx="4060288" cy="749873"/>
          </a:xfrm>
          <a:prstGeom prst="rect">
            <a:avLst/>
          </a:prstGeom>
        </p:spPr>
      </p:pic>
      <p:pic>
        <p:nvPicPr>
          <p:cNvPr id="6" name="Picture 5">
            <a:extLst>
              <a:ext uri="{FF2B5EF4-FFF2-40B4-BE49-F238E27FC236}">
                <a16:creationId xmlns:a16="http://schemas.microsoft.com/office/drawing/2014/main" id="{EF49E6F2-365D-57DB-642A-BC147F1B5F95}"/>
              </a:ext>
            </a:extLst>
          </p:cNvPr>
          <p:cNvPicPr>
            <a:picLocks noChangeAspect="1"/>
          </p:cNvPicPr>
          <p:nvPr/>
        </p:nvPicPr>
        <p:blipFill>
          <a:blip r:embed="rId9"/>
          <a:stretch>
            <a:fillRect/>
          </a:stretch>
        </p:blipFill>
        <p:spPr>
          <a:xfrm>
            <a:off x="4180144" y="7272758"/>
            <a:ext cx="2908044" cy="749873"/>
          </a:xfrm>
          <a:prstGeom prst="rect">
            <a:avLst/>
          </a:prstGeom>
        </p:spPr>
      </p:pic>
      <p:sp>
        <p:nvSpPr>
          <p:cNvPr id="31" name="TextBox 30">
            <a:extLst>
              <a:ext uri="{FF2B5EF4-FFF2-40B4-BE49-F238E27FC236}">
                <a16:creationId xmlns:a16="http://schemas.microsoft.com/office/drawing/2014/main" id="{C07F1206-23AD-F599-42C8-75241BAF9993}"/>
              </a:ext>
            </a:extLst>
          </p:cNvPr>
          <p:cNvSpPr txBox="1"/>
          <p:nvPr/>
        </p:nvSpPr>
        <p:spPr>
          <a:xfrm>
            <a:off x="1110283" y="7360670"/>
            <a:ext cx="5998687" cy="369332"/>
          </a:xfrm>
          <a:prstGeom prst="rect">
            <a:avLst/>
          </a:prstGeom>
          <a:noFill/>
        </p:spPr>
        <p:txBody>
          <a:bodyPr wrap="square" rtlCol="0">
            <a:spAutoFit/>
          </a:bodyPr>
          <a:lstStyle/>
          <a:p>
            <a:r>
              <a:rPr lang="en-US" b="1" dirty="0"/>
              <a:t>Technical fees</a:t>
            </a:r>
          </a:p>
        </p:txBody>
      </p:sp>
      <p:sp>
        <p:nvSpPr>
          <p:cNvPr id="35" name="TextBox 34">
            <a:extLst>
              <a:ext uri="{FF2B5EF4-FFF2-40B4-BE49-F238E27FC236}">
                <a16:creationId xmlns:a16="http://schemas.microsoft.com/office/drawing/2014/main" id="{CC80FE46-5CF5-43D9-566B-9BB4087F94AF}"/>
              </a:ext>
            </a:extLst>
          </p:cNvPr>
          <p:cNvSpPr txBox="1"/>
          <p:nvPr/>
        </p:nvSpPr>
        <p:spPr>
          <a:xfrm flipH="1">
            <a:off x="287077" y="8210393"/>
            <a:ext cx="7854705"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Technical fees may include technicians and equipment.</a:t>
            </a:r>
          </a:p>
          <a:p>
            <a:pPr marL="285750" indent="-285750">
              <a:buFont typeface="Arial" panose="020B0604020202020204" pitchFamily="34" charset="0"/>
              <a:buChar char="•"/>
            </a:pPr>
            <a:r>
              <a:rPr lang="en-US" dirty="0">
                <a:solidFill>
                  <a:schemeClr val="bg1"/>
                </a:solidFill>
              </a:rPr>
              <a:t>Cost may not exceed $1,500</a:t>
            </a:r>
          </a:p>
          <a:p>
            <a:pPr marL="285750" indent="-285750">
              <a:buFont typeface="Arial" panose="020B0604020202020204" pitchFamily="34" charset="0"/>
              <a:buChar char="•"/>
            </a:pPr>
            <a:r>
              <a:rPr lang="en-US" dirty="0">
                <a:solidFill>
                  <a:schemeClr val="bg1"/>
                </a:solidFill>
              </a:rPr>
              <a:t>Technicians and services must come from the venue and must be listed in the invoice.</a:t>
            </a:r>
          </a:p>
        </p:txBody>
      </p:sp>
      <p:pic>
        <p:nvPicPr>
          <p:cNvPr id="23" name="Picture 22">
            <a:extLst>
              <a:ext uri="{FF2B5EF4-FFF2-40B4-BE49-F238E27FC236}">
                <a16:creationId xmlns:a16="http://schemas.microsoft.com/office/drawing/2014/main" id="{81B403BF-07B8-0A58-E392-333CEBFCF82F}"/>
              </a:ext>
            </a:extLst>
          </p:cNvPr>
          <p:cNvPicPr>
            <a:picLocks noChangeAspect="1"/>
          </p:cNvPicPr>
          <p:nvPr/>
        </p:nvPicPr>
        <p:blipFill>
          <a:blip r:embed="rId10"/>
          <a:stretch>
            <a:fillRect/>
          </a:stretch>
        </p:blipFill>
        <p:spPr>
          <a:xfrm>
            <a:off x="8131208" y="2536632"/>
            <a:ext cx="8422931" cy="73312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7054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C12B63-F963-B2F8-0903-422B2ECA6D20}"/>
            </a:ext>
          </a:extLst>
        </p:cNvPr>
        <p:cNvGrpSpPr/>
        <p:nvPr/>
      </p:nvGrpSpPr>
      <p:grpSpPr>
        <a:xfrm>
          <a:off x="0" y="0"/>
          <a:ext cx="0" cy="0"/>
          <a:chOff x="0" y="0"/>
          <a:chExt cx="0" cy="0"/>
        </a:xfrm>
      </p:grpSpPr>
      <p:grpSp>
        <p:nvGrpSpPr>
          <p:cNvPr id="41" name="Group 40">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1434"/>
            <a:ext cx="18288000" cy="10342480"/>
            <a:chOff x="0" y="-7622"/>
            <a:chExt cx="12192000" cy="6894986"/>
          </a:xfrm>
        </p:grpSpPr>
        <p:sp>
          <p:nvSpPr>
            <p:cNvPr id="37" name="Rectangle 36">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3" name="Picture 2">
            <a:extLst>
              <a:ext uri="{FF2B5EF4-FFF2-40B4-BE49-F238E27FC236}">
                <a16:creationId xmlns:a16="http://schemas.microsoft.com/office/drawing/2014/main" id="{1999D5E1-5F7F-82F9-02E7-DD0D840F78EF}"/>
              </a:ext>
            </a:extLst>
          </p:cNvPr>
          <p:cNvPicPr>
            <a:picLocks noChangeAspect="1"/>
          </p:cNvPicPr>
          <p:nvPr/>
        </p:nvPicPr>
        <p:blipFill>
          <a:blip r:embed="rId2">
            <a:alphaModFix amt="59000"/>
          </a:blip>
          <a:srcRect t="23406" b="1021"/>
          <a:stretch>
            <a:fillRect/>
          </a:stretch>
        </p:blipFill>
        <p:spPr>
          <a:xfrm>
            <a:off x="20" y="-11436"/>
            <a:ext cx="18287981" cy="10331047"/>
          </a:xfrm>
          <a:prstGeom prst="rect">
            <a:avLst/>
          </a:prstGeom>
        </p:spPr>
      </p:pic>
      <p:sp>
        <p:nvSpPr>
          <p:cNvPr id="4" name="TextBox 3">
            <a:extLst>
              <a:ext uri="{FF2B5EF4-FFF2-40B4-BE49-F238E27FC236}">
                <a16:creationId xmlns:a16="http://schemas.microsoft.com/office/drawing/2014/main" id="{A10A292D-634A-0D54-90B2-6A1656C0BB11}"/>
              </a:ext>
            </a:extLst>
          </p:cNvPr>
          <p:cNvSpPr txBox="1"/>
          <p:nvPr/>
        </p:nvSpPr>
        <p:spPr>
          <a:xfrm>
            <a:off x="2133600" y="952500"/>
            <a:ext cx="3475768" cy="923330"/>
          </a:xfrm>
          <a:prstGeom prst="rect">
            <a:avLst/>
          </a:prstGeom>
          <a:noFill/>
        </p:spPr>
        <p:txBody>
          <a:bodyPr wrap="square" rtlCol="0">
            <a:spAutoFit/>
          </a:bodyPr>
          <a:lstStyle/>
          <a:p>
            <a:r>
              <a:rPr lang="en-US" sz="2000"/>
              <a:t>McColl Center</a:t>
            </a:r>
          </a:p>
          <a:p>
            <a:r>
              <a:rPr lang="en-US" sz="1400"/>
              <a:t>220 N Tryon, Charlotte, NC 28202</a:t>
            </a:r>
          </a:p>
          <a:p>
            <a:endParaRPr lang="en-US" sz="2000" dirty="0"/>
          </a:p>
        </p:txBody>
      </p:sp>
    </p:spTree>
    <p:extLst>
      <p:ext uri="{BB962C8B-B14F-4D97-AF65-F5344CB8AC3E}">
        <p14:creationId xmlns:p14="http://schemas.microsoft.com/office/powerpoint/2010/main" val="1578692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EFE9"/>
        </a:solidFill>
        <a:effectLst/>
      </p:bgPr>
    </p:bg>
    <p:spTree>
      <p:nvGrpSpPr>
        <p:cNvPr id="1" name="">
          <a:extLst>
            <a:ext uri="{FF2B5EF4-FFF2-40B4-BE49-F238E27FC236}">
              <a16:creationId xmlns:a16="http://schemas.microsoft.com/office/drawing/2014/main" id="{595BC1D1-901D-7684-F415-AF016B26E3C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1DED590-AA2E-48D0-77C8-313345E2B476}"/>
              </a:ext>
            </a:extLst>
          </p:cNvPr>
          <p:cNvSpPr/>
          <p:nvPr/>
        </p:nvSpPr>
        <p:spPr>
          <a:xfrm rot="2785693">
            <a:off x="12394265" y="-3258566"/>
            <a:ext cx="8534093" cy="8555482"/>
          </a:xfrm>
          <a:custGeom>
            <a:avLst/>
            <a:gdLst/>
            <a:ahLst/>
            <a:cxnLst/>
            <a:rect l="l" t="t" r="r" b="b"/>
            <a:pathLst>
              <a:path w="8534093" h="8555482">
                <a:moveTo>
                  <a:pt x="0" y="0"/>
                </a:moveTo>
                <a:lnTo>
                  <a:pt x="8534093" y="0"/>
                </a:lnTo>
                <a:lnTo>
                  <a:pt x="8534093" y="8555482"/>
                </a:lnTo>
                <a:lnTo>
                  <a:pt x="0" y="8555482"/>
                </a:lnTo>
                <a:lnTo>
                  <a:pt x="0" y="0"/>
                </a:lnTo>
                <a:close/>
              </a:path>
            </a:pathLst>
          </a:custGeom>
          <a:blipFill>
            <a:blip>
              <a:alphaModFix amt="55000"/>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1FC9766E-D2AC-FCC7-FFD4-FAD8B2E268F1}"/>
              </a:ext>
            </a:extLst>
          </p:cNvPr>
          <p:cNvSpPr/>
          <p:nvPr/>
        </p:nvSpPr>
        <p:spPr>
          <a:xfrm rot="-6212524" flipV="1">
            <a:off x="-1439817" y="7444035"/>
            <a:ext cx="3942056" cy="3338166"/>
          </a:xfrm>
          <a:custGeom>
            <a:avLst/>
            <a:gdLst/>
            <a:ahLst/>
            <a:cxnLst/>
            <a:rect l="l" t="t" r="r" b="b"/>
            <a:pathLst>
              <a:path w="3942056" h="3338166">
                <a:moveTo>
                  <a:pt x="0" y="3338167"/>
                </a:moveTo>
                <a:lnTo>
                  <a:pt x="3942056" y="3338167"/>
                </a:lnTo>
                <a:lnTo>
                  <a:pt x="3942056" y="0"/>
                </a:lnTo>
                <a:lnTo>
                  <a:pt x="0" y="0"/>
                </a:lnTo>
                <a:lnTo>
                  <a:pt x="0" y="3338167"/>
                </a:lnTo>
                <a:close/>
              </a:path>
            </a:pathLst>
          </a:custGeom>
          <a:blipFill>
            <a:blip>
              <a:extLst>
                <a:ext uri="{96DAC541-7B7A-43D3-8B79-37D633B846F1}">
                  <asvg:svgBlip xmlns:asvg="http://schemas.microsoft.com/office/drawing/2016/SVG/main" r:embed="rId3"/>
                </a:ext>
              </a:extLst>
            </a:blip>
            <a:stretch>
              <a:fillRect r="-109088"/>
            </a:stretch>
          </a:blipFill>
        </p:spPr>
        <p:txBody>
          <a:bodyPr/>
          <a:lstStyle/>
          <a:p>
            <a:endParaRPr lang="en-US"/>
          </a:p>
        </p:txBody>
      </p:sp>
      <p:grpSp>
        <p:nvGrpSpPr>
          <p:cNvPr id="5" name="Group 5">
            <a:extLst>
              <a:ext uri="{FF2B5EF4-FFF2-40B4-BE49-F238E27FC236}">
                <a16:creationId xmlns:a16="http://schemas.microsoft.com/office/drawing/2014/main" id="{5E27DB14-0FF8-B021-E02E-A63D80BA4C20}"/>
              </a:ext>
            </a:extLst>
          </p:cNvPr>
          <p:cNvGrpSpPr/>
          <p:nvPr/>
        </p:nvGrpSpPr>
        <p:grpSpPr>
          <a:xfrm>
            <a:off x="6393172" y="709093"/>
            <a:ext cx="620165" cy="620165"/>
            <a:chOff x="0" y="0"/>
            <a:chExt cx="812800" cy="812800"/>
          </a:xfrm>
        </p:grpSpPr>
        <p:sp>
          <p:nvSpPr>
            <p:cNvPr id="6" name="Freeform 6">
              <a:extLst>
                <a:ext uri="{FF2B5EF4-FFF2-40B4-BE49-F238E27FC236}">
                  <a16:creationId xmlns:a16="http://schemas.microsoft.com/office/drawing/2014/main" id="{F42300E6-35AC-7B5C-0824-AC0D75269E8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CBBB"/>
            </a:solidFill>
          </p:spPr>
          <p:txBody>
            <a:bodyPr/>
            <a:lstStyle/>
            <a:p>
              <a:endParaRPr lang="en-US"/>
            </a:p>
          </p:txBody>
        </p:sp>
        <p:sp>
          <p:nvSpPr>
            <p:cNvPr id="7" name="TextBox 7">
              <a:extLst>
                <a:ext uri="{FF2B5EF4-FFF2-40B4-BE49-F238E27FC236}">
                  <a16:creationId xmlns:a16="http://schemas.microsoft.com/office/drawing/2014/main" id="{44198DE5-002B-2444-563E-AF2B04CD0CC2}"/>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8" name="Group 8">
            <a:extLst>
              <a:ext uri="{FF2B5EF4-FFF2-40B4-BE49-F238E27FC236}">
                <a16:creationId xmlns:a16="http://schemas.microsoft.com/office/drawing/2014/main" id="{198B15E7-20D7-ADB9-8306-C4E1014BFA95}"/>
              </a:ext>
            </a:extLst>
          </p:cNvPr>
          <p:cNvGrpSpPr/>
          <p:nvPr/>
        </p:nvGrpSpPr>
        <p:grpSpPr>
          <a:xfrm>
            <a:off x="7252718" y="-719121"/>
            <a:ext cx="1752322" cy="1752322"/>
            <a:chOff x="0" y="0"/>
            <a:chExt cx="812800" cy="812800"/>
          </a:xfrm>
        </p:grpSpPr>
        <p:sp>
          <p:nvSpPr>
            <p:cNvPr id="9" name="Freeform 9">
              <a:extLst>
                <a:ext uri="{FF2B5EF4-FFF2-40B4-BE49-F238E27FC236}">
                  <a16:creationId xmlns:a16="http://schemas.microsoft.com/office/drawing/2014/main" id="{7A84FABC-CE9B-158C-3C63-E04A02DE70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13861"/>
            </a:solidFill>
          </p:spPr>
          <p:txBody>
            <a:bodyPr/>
            <a:lstStyle/>
            <a:p>
              <a:endParaRPr lang="en-US"/>
            </a:p>
          </p:txBody>
        </p:sp>
        <p:sp>
          <p:nvSpPr>
            <p:cNvPr id="10" name="TextBox 10">
              <a:extLst>
                <a:ext uri="{FF2B5EF4-FFF2-40B4-BE49-F238E27FC236}">
                  <a16:creationId xmlns:a16="http://schemas.microsoft.com/office/drawing/2014/main" id="{9D366DC3-6AF0-2E74-0AAC-27B47004614D}"/>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1" name="Freeform 11">
            <a:extLst>
              <a:ext uri="{FF2B5EF4-FFF2-40B4-BE49-F238E27FC236}">
                <a16:creationId xmlns:a16="http://schemas.microsoft.com/office/drawing/2014/main" id="{B1FE7EEF-6D8C-90C3-32BC-FA839943520F}"/>
              </a:ext>
            </a:extLst>
          </p:cNvPr>
          <p:cNvSpPr/>
          <p:nvPr/>
        </p:nvSpPr>
        <p:spPr>
          <a:xfrm rot="-5008063">
            <a:off x="15900784" y="7205498"/>
            <a:ext cx="3942056" cy="3338166"/>
          </a:xfrm>
          <a:custGeom>
            <a:avLst/>
            <a:gdLst/>
            <a:ahLst/>
            <a:cxnLst/>
            <a:rect l="l" t="t" r="r" b="b"/>
            <a:pathLst>
              <a:path w="3942056" h="3338166">
                <a:moveTo>
                  <a:pt x="0" y="0"/>
                </a:moveTo>
                <a:lnTo>
                  <a:pt x="3942056" y="0"/>
                </a:lnTo>
                <a:lnTo>
                  <a:pt x="3942056" y="3338167"/>
                </a:lnTo>
                <a:lnTo>
                  <a:pt x="0" y="3338167"/>
                </a:lnTo>
                <a:lnTo>
                  <a:pt x="0" y="0"/>
                </a:lnTo>
                <a:close/>
              </a:path>
            </a:pathLst>
          </a:custGeom>
          <a:blipFill>
            <a:blip>
              <a:extLst>
                <a:ext uri="{96DAC541-7B7A-43D3-8B79-37D633B846F1}">
                  <asvg:svgBlip xmlns:asvg="http://schemas.microsoft.com/office/drawing/2016/SVG/main" r:embed="rId3"/>
                </a:ext>
              </a:extLst>
            </a:blip>
            <a:stretch>
              <a:fillRect r="-109088"/>
            </a:stretch>
          </a:blipFill>
        </p:spPr>
        <p:txBody>
          <a:bodyPr/>
          <a:lstStyle/>
          <a:p>
            <a:endParaRPr lang="en-US"/>
          </a:p>
        </p:txBody>
      </p:sp>
      <p:sp>
        <p:nvSpPr>
          <p:cNvPr id="20" name="TextBox 20">
            <a:extLst>
              <a:ext uri="{FF2B5EF4-FFF2-40B4-BE49-F238E27FC236}">
                <a16:creationId xmlns:a16="http://schemas.microsoft.com/office/drawing/2014/main" id="{26B2219C-C320-6C3B-D4DF-19B1412BD0D1}"/>
              </a:ext>
            </a:extLst>
          </p:cNvPr>
          <p:cNvSpPr txBox="1"/>
          <p:nvPr/>
        </p:nvSpPr>
        <p:spPr>
          <a:xfrm>
            <a:off x="1062038" y="1804852"/>
            <a:ext cx="8207005" cy="882165"/>
          </a:xfrm>
          <a:prstGeom prst="rect">
            <a:avLst/>
          </a:prstGeom>
        </p:spPr>
        <p:txBody>
          <a:bodyPr lIns="0" tIns="0" rIns="0" bIns="0" rtlCol="0" anchor="t">
            <a:spAutoFit/>
          </a:bodyPr>
          <a:lstStyle/>
          <a:p>
            <a:pPr algn="l">
              <a:lnSpc>
                <a:spcPts val="6981"/>
              </a:lnSpc>
            </a:pPr>
            <a:r>
              <a:rPr lang="en-US" sz="5817" b="1" dirty="0">
                <a:solidFill>
                  <a:srgbClr val="0C3E80"/>
                </a:solidFill>
                <a:latin typeface="Poppins Semi-Bold"/>
                <a:ea typeface="Poppins Semi-Bold"/>
                <a:cs typeface="Poppins Semi-Bold"/>
                <a:sym typeface="Poppins Semi-Bold"/>
              </a:rPr>
              <a:t>Additional Notes</a:t>
            </a:r>
          </a:p>
        </p:txBody>
      </p:sp>
      <p:sp>
        <p:nvSpPr>
          <p:cNvPr id="19" name="TextBox 18">
            <a:extLst>
              <a:ext uri="{FF2B5EF4-FFF2-40B4-BE49-F238E27FC236}">
                <a16:creationId xmlns:a16="http://schemas.microsoft.com/office/drawing/2014/main" id="{594D2857-C499-FB19-3D44-7C937D73422C}"/>
              </a:ext>
            </a:extLst>
          </p:cNvPr>
          <p:cNvSpPr txBox="1"/>
          <p:nvPr/>
        </p:nvSpPr>
        <p:spPr>
          <a:xfrm>
            <a:off x="1268279" y="3162611"/>
            <a:ext cx="14045115" cy="6001643"/>
          </a:xfrm>
          <a:prstGeom prst="rect">
            <a:avLst/>
          </a:prstGeom>
          <a:noFill/>
          <a:ln>
            <a:solidFill>
              <a:schemeClr val="tx2"/>
            </a:solidFill>
          </a:ln>
        </p:spPr>
        <p:txBody>
          <a:bodyPr wrap="square" rtlCol="0">
            <a:spAutoFit/>
          </a:bodyPr>
          <a:lstStyle/>
          <a:p>
            <a:pPr marL="285750" indent="-285750">
              <a:buFont typeface="Arial" panose="020B0604020202020204" pitchFamily="34" charset="0"/>
              <a:buChar char="•"/>
            </a:pPr>
            <a:r>
              <a:rPr lang="en-US" sz="2400" dirty="0"/>
              <a:t>Please see the list of confirmed Venue Access Grant Venues </a:t>
            </a:r>
            <a:r>
              <a:rPr lang="en-US" sz="2400" dirty="0">
                <a:hlinkClick r:id="rId4"/>
              </a:rPr>
              <a:t>here</a:t>
            </a:r>
            <a:r>
              <a:rPr lang="en-US" sz="2400" dirty="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Events must be completed and publicly performed between September 1, 2025, and December 31, 2026. For rentals that occurred in the past, ASC may make a retroactive reimbursement directly to the organization upon receiving a grant award.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Public and private venues are able to join the venue directory if they are interested. Priority will be given to organizations that seek a rental subsidy from a nonprofit venue that typically hosts arts, science, and history programming.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Participating universities  (CPCC, UNCC, etc.) are able to join this venue directory if they are interested.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Participating churches are able to join this venue directory if they are interested. However, the performances in these spaces cannot contain religious content.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Union venues are currently not eligible.   </a:t>
            </a:r>
          </a:p>
        </p:txBody>
      </p:sp>
    </p:spTree>
    <p:extLst>
      <p:ext uri="{BB962C8B-B14F-4D97-AF65-F5344CB8AC3E}">
        <p14:creationId xmlns:p14="http://schemas.microsoft.com/office/powerpoint/2010/main" val="3218299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EFE9"/>
        </a:solidFill>
        <a:effectLst/>
      </p:bgPr>
    </p:bg>
    <p:spTree>
      <p:nvGrpSpPr>
        <p:cNvPr id="1" name="">
          <a:extLst>
            <a:ext uri="{FF2B5EF4-FFF2-40B4-BE49-F238E27FC236}">
              <a16:creationId xmlns:a16="http://schemas.microsoft.com/office/drawing/2014/main" id="{E283A73F-5F77-EC48-5651-B537E26E87F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1379524-3018-5DB2-2B29-5FBDFD080595}"/>
              </a:ext>
            </a:extLst>
          </p:cNvPr>
          <p:cNvSpPr/>
          <p:nvPr/>
        </p:nvSpPr>
        <p:spPr>
          <a:xfrm rot="2785693">
            <a:off x="12394265" y="-3258566"/>
            <a:ext cx="8534093" cy="8555482"/>
          </a:xfrm>
          <a:custGeom>
            <a:avLst/>
            <a:gdLst/>
            <a:ahLst/>
            <a:cxnLst/>
            <a:rect l="l" t="t" r="r" b="b"/>
            <a:pathLst>
              <a:path w="8534093" h="8555482">
                <a:moveTo>
                  <a:pt x="0" y="0"/>
                </a:moveTo>
                <a:lnTo>
                  <a:pt x="8534093" y="0"/>
                </a:lnTo>
                <a:lnTo>
                  <a:pt x="8534093" y="8555482"/>
                </a:lnTo>
                <a:lnTo>
                  <a:pt x="0" y="8555482"/>
                </a:lnTo>
                <a:lnTo>
                  <a:pt x="0" y="0"/>
                </a:lnTo>
                <a:close/>
              </a:path>
            </a:pathLst>
          </a:custGeom>
          <a:blipFill>
            <a:blip>
              <a:alphaModFix amt="5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a:extLst>
              <a:ext uri="{FF2B5EF4-FFF2-40B4-BE49-F238E27FC236}">
                <a16:creationId xmlns:a16="http://schemas.microsoft.com/office/drawing/2014/main" id="{D5B9AEB6-F409-4234-535E-BB9B95E99DE9}"/>
              </a:ext>
            </a:extLst>
          </p:cNvPr>
          <p:cNvSpPr/>
          <p:nvPr/>
        </p:nvSpPr>
        <p:spPr>
          <a:xfrm flipV="1">
            <a:off x="1062037" y="609433"/>
            <a:ext cx="0" cy="422525"/>
          </a:xfrm>
          <a:prstGeom prst="line">
            <a:avLst/>
          </a:prstGeom>
          <a:ln w="66675" cap="flat">
            <a:solidFill>
              <a:srgbClr val="113861"/>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EC8D27E3-D130-E081-92D9-2F76B1BF2D68}"/>
              </a:ext>
            </a:extLst>
          </p:cNvPr>
          <p:cNvSpPr/>
          <p:nvPr/>
        </p:nvSpPr>
        <p:spPr>
          <a:xfrm rot="-6212524" flipV="1">
            <a:off x="-1439817" y="7444035"/>
            <a:ext cx="3942056" cy="3338166"/>
          </a:xfrm>
          <a:custGeom>
            <a:avLst/>
            <a:gdLst/>
            <a:ahLst/>
            <a:cxnLst/>
            <a:rect l="l" t="t" r="r" b="b"/>
            <a:pathLst>
              <a:path w="3942056" h="3338166">
                <a:moveTo>
                  <a:pt x="0" y="3338167"/>
                </a:moveTo>
                <a:lnTo>
                  <a:pt x="3942056" y="3338167"/>
                </a:lnTo>
                <a:lnTo>
                  <a:pt x="3942056" y="0"/>
                </a:lnTo>
                <a:lnTo>
                  <a:pt x="0" y="0"/>
                </a:lnTo>
                <a:lnTo>
                  <a:pt x="0" y="3338167"/>
                </a:lnTo>
                <a:close/>
              </a:path>
            </a:pathLst>
          </a:custGeom>
          <a:blipFill>
            <a:blip>
              <a:extLst>
                <a:ext uri="{96DAC541-7B7A-43D3-8B79-37D633B846F1}">
                  <asvg:svgBlip xmlns:asvg="http://schemas.microsoft.com/office/drawing/2016/SVG/main" r:embed="rId4"/>
                </a:ext>
              </a:extLst>
            </a:blip>
            <a:stretch>
              <a:fillRect r="-109088"/>
            </a:stretch>
          </a:blipFill>
        </p:spPr>
        <p:txBody>
          <a:bodyPr/>
          <a:lstStyle/>
          <a:p>
            <a:endParaRPr lang="en-US"/>
          </a:p>
        </p:txBody>
      </p:sp>
      <p:grpSp>
        <p:nvGrpSpPr>
          <p:cNvPr id="5" name="Group 5">
            <a:extLst>
              <a:ext uri="{FF2B5EF4-FFF2-40B4-BE49-F238E27FC236}">
                <a16:creationId xmlns:a16="http://schemas.microsoft.com/office/drawing/2014/main" id="{C01F6A65-0A82-F48F-3459-D1C3ADEA6D9B}"/>
              </a:ext>
            </a:extLst>
          </p:cNvPr>
          <p:cNvGrpSpPr/>
          <p:nvPr/>
        </p:nvGrpSpPr>
        <p:grpSpPr>
          <a:xfrm>
            <a:off x="6393172" y="709093"/>
            <a:ext cx="620165" cy="620165"/>
            <a:chOff x="0" y="0"/>
            <a:chExt cx="812800" cy="812800"/>
          </a:xfrm>
        </p:grpSpPr>
        <p:sp>
          <p:nvSpPr>
            <p:cNvPr id="6" name="Freeform 6">
              <a:extLst>
                <a:ext uri="{FF2B5EF4-FFF2-40B4-BE49-F238E27FC236}">
                  <a16:creationId xmlns:a16="http://schemas.microsoft.com/office/drawing/2014/main" id="{4347CBD8-9509-CEF9-6A5D-AC84B0AD532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CBBB"/>
            </a:solidFill>
          </p:spPr>
          <p:txBody>
            <a:bodyPr/>
            <a:lstStyle/>
            <a:p>
              <a:endParaRPr lang="en-US"/>
            </a:p>
          </p:txBody>
        </p:sp>
        <p:sp>
          <p:nvSpPr>
            <p:cNvPr id="7" name="TextBox 7">
              <a:extLst>
                <a:ext uri="{FF2B5EF4-FFF2-40B4-BE49-F238E27FC236}">
                  <a16:creationId xmlns:a16="http://schemas.microsoft.com/office/drawing/2014/main" id="{3985355B-B9F3-68CD-ACE3-1F864FC7D457}"/>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8" name="Group 8">
            <a:extLst>
              <a:ext uri="{FF2B5EF4-FFF2-40B4-BE49-F238E27FC236}">
                <a16:creationId xmlns:a16="http://schemas.microsoft.com/office/drawing/2014/main" id="{CF07FBAB-CB2D-5E34-A0EE-CF4FBADFEF55}"/>
              </a:ext>
            </a:extLst>
          </p:cNvPr>
          <p:cNvGrpSpPr/>
          <p:nvPr/>
        </p:nvGrpSpPr>
        <p:grpSpPr>
          <a:xfrm>
            <a:off x="7252718" y="-719121"/>
            <a:ext cx="1752322" cy="1752322"/>
            <a:chOff x="0" y="0"/>
            <a:chExt cx="812800" cy="812800"/>
          </a:xfrm>
        </p:grpSpPr>
        <p:sp>
          <p:nvSpPr>
            <p:cNvPr id="9" name="Freeform 9">
              <a:extLst>
                <a:ext uri="{FF2B5EF4-FFF2-40B4-BE49-F238E27FC236}">
                  <a16:creationId xmlns:a16="http://schemas.microsoft.com/office/drawing/2014/main" id="{E56E7A92-FE33-6E8D-9F7D-91018301279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13861"/>
            </a:solidFill>
          </p:spPr>
          <p:txBody>
            <a:bodyPr/>
            <a:lstStyle/>
            <a:p>
              <a:endParaRPr lang="en-US"/>
            </a:p>
          </p:txBody>
        </p:sp>
        <p:sp>
          <p:nvSpPr>
            <p:cNvPr id="10" name="TextBox 10">
              <a:extLst>
                <a:ext uri="{FF2B5EF4-FFF2-40B4-BE49-F238E27FC236}">
                  <a16:creationId xmlns:a16="http://schemas.microsoft.com/office/drawing/2014/main" id="{8747C81E-A61A-100B-9BA9-98A7DC09973F}"/>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1" name="Freeform 11">
            <a:extLst>
              <a:ext uri="{FF2B5EF4-FFF2-40B4-BE49-F238E27FC236}">
                <a16:creationId xmlns:a16="http://schemas.microsoft.com/office/drawing/2014/main" id="{A1553C2C-4E28-2432-C204-9571DBCCD9BB}"/>
              </a:ext>
            </a:extLst>
          </p:cNvPr>
          <p:cNvSpPr/>
          <p:nvPr/>
        </p:nvSpPr>
        <p:spPr>
          <a:xfrm rot="-5008063">
            <a:off x="15900784" y="7205498"/>
            <a:ext cx="3942056" cy="3338166"/>
          </a:xfrm>
          <a:custGeom>
            <a:avLst/>
            <a:gdLst/>
            <a:ahLst/>
            <a:cxnLst/>
            <a:rect l="l" t="t" r="r" b="b"/>
            <a:pathLst>
              <a:path w="3942056" h="3338166">
                <a:moveTo>
                  <a:pt x="0" y="0"/>
                </a:moveTo>
                <a:lnTo>
                  <a:pt x="3942056" y="0"/>
                </a:lnTo>
                <a:lnTo>
                  <a:pt x="3942056" y="3338167"/>
                </a:lnTo>
                <a:lnTo>
                  <a:pt x="0" y="3338167"/>
                </a:lnTo>
                <a:lnTo>
                  <a:pt x="0" y="0"/>
                </a:lnTo>
                <a:close/>
              </a:path>
            </a:pathLst>
          </a:custGeom>
          <a:blipFill>
            <a:blip>
              <a:extLst>
                <a:ext uri="{96DAC541-7B7A-43D3-8B79-37D633B846F1}">
                  <asvg:svgBlip xmlns:asvg="http://schemas.microsoft.com/office/drawing/2016/SVG/main" r:embed="rId4"/>
                </a:ext>
              </a:extLst>
            </a:blip>
            <a:stretch>
              <a:fillRect r="-109088"/>
            </a:stretch>
          </a:blipFill>
        </p:spPr>
        <p:txBody>
          <a:bodyPr/>
          <a:lstStyle/>
          <a:p>
            <a:endParaRPr lang="en-US"/>
          </a:p>
        </p:txBody>
      </p:sp>
      <p:sp>
        <p:nvSpPr>
          <p:cNvPr id="12" name="TextBox 12">
            <a:extLst>
              <a:ext uri="{FF2B5EF4-FFF2-40B4-BE49-F238E27FC236}">
                <a16:creationId xmlns:a16="http://schemas.microsoft.com/office/drawing/2014/main" id="{24D0D28A-E37B-45EE-9661-7FCDE2165ABA}"/>
              </a:ext>
            </a:extLst>
          </p:cNvPr>
          <p:cNvSpPr txBox="1"/>
          <p:nvPr/>
        </p:nvSpPr>
        <p:spPr>
          <a:xfrm>
            <a:off x="1351133" y="609433"/>
            <a:ext cx="2813965" cy="439007"/>
          </a:xfrm>
          <a:prstGeom prst="rect">
            <a:avLst/>
          </a:prstGeom>
        </p:spPr>
        <p:txBody>
          <a:bodyPr lIns="0" tIns="0" rIns="0" bIns="0" rtlCol="0" anchor="t">
            <a:spAutoFit/>
          </a:bodyPr>
          <a:lstStyle/>
          <a:p>
            <a:pPr marL="0" lvl="0" indent="0" algn="l">
              <a:lnSpc>
                <a:spcPts val="3244"/>
              </a:lnSpc>
            </a:pPr>
            <a:r>
              <a:rPr lang="en-US" sz="2896" b="1" spc="28">
                <a:solidFill>
                  <a:srgbClr val="800080"/>
                </a:solidFill>
                <a:latin typeface="Poppins Bold"/>
                <a:ea typeface="Poppins Bold"/>
                <a:cs typeface="Poppins Bold"/>
                <a:sym typeface="Poppins Bold"/>
              </a:rPr>
              <a:t>PAGE 4</a:t>
            </a:r>
          </a:p>
        </p:txBody>
      </p:sp>
      <p:sp>
        <p:nvSpPr>
          <p:cNvPr id="20" name="TextBox 20">
            <a:extLst>
              <a:ext uri="{FF2B5EF4-FFF2-40B4-BE49-F238E27FC236}">
                <a16:creationId xmlns:a16="http://schemas.microsoft.com/office/drawing/2014/main" id="{90CDA196-13D8-02BE-1D5A-952F2B093CF4}"/>
              </a:ext>
            </a:extLst>
          </p:cNvPr>
          <p:cNvSpPr txBox="1"/>
          <p:nvPr/>
        </p:nvSpPr>
        <p:spPr>
          <a:xfrm>
            <a:off x="1062038" y="1804852"/>
            <a:ext cx="14927295" cy="831253"/>
          </a:xfrm>
          <a:prstGeom prst="rect">
            <a:avLst/>
          </a:prstGeom>
        </p:spPr>
        <p:txBody>
          <a:bodyPr wrap="square" lIns="0" tIns="0" rIns="0" bIns="0" rtlCol="0" anchor="t">
            <a:spAutoFit/>
          </a:bodyPr>
          <a:lstStyle/>
          <a:p>
            <a:pPr algn="l">
              <a:lnSpc>
                <a:spcPts val="6981"/>
              </a:lnSpc>
            </a:pPr>
            <a:r>
              <a:rPr lang="en-US" sz="4400" b="1" dirty="0">
                <a:solidFill>
                  <a:srgbClr val="0C3E80"/>
                </a:solidFill>
                <a:latin typeface="Poppins Semi-Bold"/>
                <a:ea typeface="Poppins Semi-Bold"/>
                <a:cs typeface="Poppins Semi-Bold"/>
                <a:sym typeface="Poppins Semi-Bold"/>
              </a:rPr>
              <a:t>Requirements for Venue Use &amp; Liability </a:t>
            </a:r>
          </a:p>
        </p:txBody>
      </p:sp>
      <p:sp>
        <p:nvSpPr>
          <p:cNvPr id="22" name="Rectangle 21">
            <a:extLst>
              <a:ext uri="{FF2B5EF4-FFF2-40B4-BE49-F238E27FC236}">
                <a16:creationId xmlns:a16="http://schemas.microsoft.com/office/drawing/2014/main" id="{9074B1C1-D54B-042A-9003-63DCD0AEBCD7}"/>
              </a:ext>
            </a:extLst>
          </p:cNvPr>
          <p:cNvSpPr/>
          <p:nvPr/>
        </p:nvSpPr>
        <p:spPr>
          <a:xfrm>
            <a:off x="1447800" y="2857500"/>
            <a:ext cx="14173200" cy="609600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AF89A07-9F64-6D92-4E4B-E171CE8322DF}"/>
              </a:ext>
            </a:extLst>
          </p:cNvPr>
          <p:cNvSpPr txBox="1"/>
          <p:nvPr/>
        </p:nvSpPr>
        <p:spPr>
          <a:xfrm>
            <a:off x="2048685" y="3219169"/>
            <a:ext cx="12954000"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Applicants must understand the following requirements related to venue rental and event execution: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MOU or contract with  Venue: A signed contract between the applicant and the venue clearly outlining rental dates, times, costs, and services provided is a mandatory requirement to apply for this grant. This MOU or contract is created by each venue individually.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Venue Contract Relationship: ASC will have no liability under the contract between the applicant and the venues. All contracts are made between these two parties directly (applying organizations and the venue of their choosing). This Venue Access Grant only serves to reimburse organizations for these direct venue expenses.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Declined Grant Applications: If applicant does not receive a grant, applicant should inform the venue. If applicant does not reach out with this update, the venue may not be able to refund a deposit or any previously paid rental payments. </a:t>
            </a:r>
          </a:p>
        </p:txBody>
      </p:sp>
    </p:spTree>
    <p:extLst>
      <p:ext uri="{BB962C8B-B14F-4D97-AF65-F5344CB8AC3E}">
        <p14:creationId xmlns:p14="http://schemas.microsoft.com/office/powerpoint/2010/main" val="30372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EFE9"/>
        </a:solidFill>
        <a:effectLst/>
      </p:bgPr>
    </p:bg>
    <p:spTree>
      <p:nvGrpSpPr>
        <p:cNvPr id="1" name="">
          <a:extLst>
            <a:ext uri="{FF2B5EF4-FFF2-40B4-BE49-F238E27FC236}">
              <a16:creationId xmlns:a16="http://schemas.microsoft.com/office/drawing/2014/main" id="{7D647B7B-98B9-3205-EE9E-FE4CE937A93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513A06A-B565-E4BA-DC36-6B999277C07B}"/>
              </a:ext>
            </a:extLst>
          </p:cNvPr>
          <p:cNvSpPr/>
          <p:nvPr/>
        </p:nvSpPr>
        <p:spPr>
          <a:xfrm rot="2785693">
            <a:off x="12394265" y="-3258566"/>
            <a:ext cx="8534093" cy="8555482"/>
          </a:xfrm>
          <a:custGeom>
            <a:avLst/>
            <a:gdLst/>
            <a:ahLst/>
            <a:cxnLst/>
            <a:rect l="l" t="t" r="r" b="b"/>
            <a:pathLst>
              <a:path w="8534093" h="8555482">
                <a:moveTo>
                  <a:pt x="0" y="0"/>
                </a:moveTo>
                <a:lnTo>
                  <a:pt x="8534093" y="0"/>
                </a:lnTo>
                <a:lnTo>
                  <a:pt x="8534093" y="8555482"/>
                </a:lnTo>
                <a:lnTo>
                  <a:pt x="0" y="8555482"/>
                </a:lnTo>
                <a:lnTo>
                  <a:pt x="0" y="0"/>
                </a:lnTo>
                <a:close/>
              </a:path>
            </a:pathLst>
          </a:custGeom>
          <a:blipFill>
            <a:blip>
              <a:alphaModFix amt="55000"/>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5F138779-A24D-969B-76D2-ACE0B4C70894}"/>
              </a:ext>
            </a:extLst>
          </p:cNvPr>
          <p:cNvSpPr/>
          <p:nvPr/>
        </p:nvSpPr>
        <p:spPr>
          <a:xfrm rot="-6212524" flipV="1">
            <a:off x="-1439817" y="7444035"/>
            <a:ext cx="3942056" cy="3338166"/>
          </a:xfrm>
          <a:custGeom>
            <a:avLst/>
            <a:gdLst/>
            <a:ahLst/>
            <a:cxnLst/>
            <a:rect l="l" t="t" r="r" b="b"/>
            <a:pathLst>
              <a:path w="3942056" h="3338166">
                <a:moveTo>
                  <a:pt x="0" y="3338167"/>
                </a:moveTo>
                <a:lnTo>
                  <a:pt x="3942056" y="3338167"/>
                </a:lnTo>
                <a:lnTo>
                  <a:pt x="3942056" y="0"/>
                </a:lnTo>
                <a:lnTo>
                  <a:pt x="0" y="0"/>
                </a:lnTo>
                <a:lnTo>
                  <a:pt x="0" y="3338167"/>
                </a:lnTo>
                <a:close/>
              </a:path>
            </a:pathLst>
          </a:custGeom>
          <a:blipFill>
            <a:blip>
              <a:extLst>
                <a:ext uri="{96DAC541-7B7A-43D3-8B79-37D633B846F1}">
                  <asvg:svgBlip xmlns:asvg="http://schemas.microsoft.com/office/drawing/2016/SVG/main" r:embed="rId3"/>
                </a:ext>
              </a:extLst>
            </a:blip>
            <a:stretch>
              <a:fillRect r="-109088"/>
            </a:stretch>
          </a:blipFill>
        </p:spPr>
        <p:txBody>
          <a:bodyPr/>
          <a:lstStyle/>
          <a:p>
            <a:endParaRPr lang="en-US"/>
          </a:p>
        </p:txBody>
      </p:sp>
      <p:grpSp>
        <p:nvGrpSpPr>
          <p:cNvPr id="5" name="Group 5">
            <a:extLst>
              <a:ext uri="{FF2B5EF4-FFF2-40B4-BE49-F238E27FC236}">
                <a16:creationId xmlns:a16="http://schemas.microsoft.com/office/drawing/2014/main" id="{665EA708-279F-CF97-EE37-35F3CC7C511A}"/>
              </a:ext>
            </a:extLst>
          </p:cNvPr>
          <p:cNvGrpSpPr/>
          <p:nvPr/>
        </p:nvGrpSpPr>
        <p:grpSpPr>
          <a:xfrm>
            <a:off x="6393172" y="709093"/>
            <a:ext cx="620165" cy="620165"/>
            <a:chOff x="0" y="0"/>
            <a:chExt cx="812800" cy="812800"/>
          </a:xfrm>
        </p:grpSpPr>
        <p:sp>
          <p:nvSpPr>
            <p:cNvPr id="6" name="Freeform 6">
              <a:extLst>
                <a:ext uri="{FF2B5EF4-FFF2-40B4-BE49-F238E27FC236}">
                  <a16:creationId xmlns:a16="http://schemas.microsoft.com/office/drawing/2014/main" id="{BC749814-E8D9-CAAB-EB44-5DE7A927552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CBBB"/>
            </a:solidFill>
          </p:spPr>
          <p:txBody>
            <a:bodyPr/>
            <a:lstStyle/>
            <a:p>
              <a:endParaRPr lang="en-US"/>
            </a:p>
          </p:txBody>
        </p:sp>
        <p:sp>
          <p:nvSpPr>
            <p:cNvPr id="7" name="TextBox 7">
              <a:extLst>
                <a:ext uri="{FF2B5EF4-FFF2-40B4-BE49-F238E27FC236}">
                  <a16:creationId xmlns:a16="http://schemas.microsoft.com/office/drawing/2014/main" id="{C9B5C973-17DF-4CE9-3E6D-01FDCB6BF916}"/>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8" name="Group 8">
            <a:extLst>
              <a:ext uri="{FF2B5EF4-FFF2-40B4-BE49-F238E27FC236}">
                <a16:creationId xmlns:a16="http://schemas.microsoft.com/office/drawing/2014/main" id="{DEE5C86A-E53A-A31A-474F-CF2EE75D66FB}"/>
              </a:ext>
            </a:extLst>
          </p:cNvPr>
          <p:cNvGrpSpPr/>
          <p:nvPr/>
        </p:nvGrpSpPr>
        <p:grpSpPr>
          <a:xfrm>
            <a:off x="7252718" y="-719121"/>
            <a:ext cx="1752322" cy="1752322"/>
            <a:chOff x="0" y="0"/>
            <a:chExt cx="812800" cy="812800"/>
          </a:xfrm>
        </p:grpSpPr>
        <p:sp>
          <p:nvSpPr>
            <p:cNvPr id="9" name="Freeform 9">
              <a:extLst>
                <a:ext uri="{FF2B5EF4-FFF2-40B4-BE49-F238E27FC236}">
                  <a16:creationId xmlns:a16="http://schemas.microsoft.com/office/drawing/2014/main" id="{BC08644C-45BD-F6A3-7899-13342F6D7E5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13861"/>
            </a:solidFill>
          </p:spPr>
          <p:txBody>
            <a:bodyPr/>
            <a:lstStyle/>
            <a:p>
              <a:endParaRPr lang="en-US"/>
            </a:p>
          </p:txBody>
        </p:sp>
        <p:sp>
          <p:nvSpPr>
            <p:cNvPr id="10" name="TextBox 10">
              <a:extLst>
                <a:ext uri="{FF2B5EF4-FFF2-40B4-BE49-F238E27FC236}">
                  <a16:creationId xmlns:a16="http://schemas.microsoft.com/office/drawing/2014/main" id="{B8E1E27F-A4A4-83C1-BC2B-FC7BD1F0661A}"/>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1" name="Freeform 11">
            <a:extLst>
              <a:ext uri="{FF2B5EF4-FFF2-40B4-BE49-F238E27FC236}">
                <a16:creationId xmlns:a16="http://schemas.microsoft.com/office/drawing/2014/main" id="{13CF9088-9666-0AC7-F9AA-CBDFE02E1C9F}"/>
              </a:ext>
            </a:extLst>
          </p:cNvPr>
          <p:cNvSpPr/>
          <p:nvPr/>
        </p:nvSpPr>
        <p:spPr>
          <a:xfrm rot="-5008063">
            <a:off x="15900784" y="7205498"/>
            <a:ext cx="3942056" cy="3338166"/>
          </a:xfrm>
          <a:custGeom>
            <a:avLst/>
            <a:gdLst/>
            <a:ahLst/>
            <a:cxnLst/>
            <a:rect l="l" t="t" r="r" b="b"/>
            <a:pathLst>
              <a:path w="3942056" h="3338166">
                <a:moveTo>
                  <a:pt x="0" y="0"/>
                </a:moveTo>
                <a:lnTo>
                  <a:pt x="3942056" y="0"/>
                </a:lnTo>
                <a:lnTo>
                  <a:pt x="3942056" y="3338167"/>
                </a:lnTo>
                <a:lnTo>
                  <a:pt x="0" y="3338167"/>
                </a:lnTo>
                <a:lnTo>
                  <a:pt x="0" y="0"/>
                </a:lnTo>
                <a:close/>
              </a:path>
            </a:pathLst>
          </a:custGeom>
          <a:blipFill>
            <a:blip>
              <a:extLst>
                <a:ext uri="{96DAC541-7B7A-43D3-8B79-37D633B846F1}">
                  <asvg:svgBlip xmlns:asvg="http://schemas.microsoft.com/office/drawing/2016/SVG/main" r:embed="rId3"/>
                </a:ext>
              </a:extLst>
            </a:blip>
            <a:stretch>
              <a:fillRect r="-109088"/>
            </a:stretch>
          </a:blipFill>
        </p:spPr>
        <p:txBody>
          <a:bodyPr/>
          <a:lstStyle/>
          <a:p>
            <a:endParaRPr lang="en-US"/>
          </a:p>
        </p:txBody>
      </p:sp>
      <p:sp>
        <p:nvSpPr>
          <p:cNvPr id="20" name="TextBox 20">
            <a:extLst>
              <a:ext uri="{FF2B5EF4-FFF2-40B4-BE49-F238E27FC236}">
                <a16:creationId xmlns:a16="http://schemas.microsoft.com/office/drawing/2014/main" id="{D2B9FB8C-4DA1-962D-B2D9-8196C8470ED6}"/>
              </a:ext>
            </a:extLst>
          </p:cNvPr>
          <p:cNvSpPr txBox="1"/>
          <p:nvPr/>
        </p:nvSpPr>
        <p:spPr>
          <a:xfrm>
            <a:off x="1062038" y="1804852"/>
            <a:ext cx="8207005" cy="831253"/>
          </a:xfrm>
          <a:prstGeom prst="rect">
            <a:avLst/>
          </a:prstGeom>
        </p:spPr>
        <p:txBody>
          <a:bodyPr lIns="0" tIns="0" rIns="0" bIns="0" rtlCol="0" anchor="t">
            <a:spAutoFit/>
          </a:bodyPr>
          <a:lstStyle/>
          <a:p>
            <a:pPr algn="l">
              <a:lnSpc>
                <a:spcPts val="6981"/>
              </a:lnSpc>
            </a:pPr>
            <a:r>
              <a:rPr lang="en-US" sz="4400" b="1" dirty="0">
                <a:solidFill>
                  <a:srgbClr val="0C3E80"/>
                </a:solidFill>
                <a:latin typeface="Poppins Semi-Bold"/>
                <a:ea typeface="Poppins Semi-Bold"/>
                <a:cs typeface="Poppins Semi-Bold"/>
                <a:sym typeface="Poppins Semi-Bold"/>
              </a:rPr>
              <a:t>Venue Partnerships</a:t>
            </a:r>
          </a:p>
        </p:txBody>
      </p:sp>
      <p:sp>
        <p:nvSpPr>
          <p:cNvPr id="19" name="TextBox 18">
            <a:extLst>
              <a:ext uri="{FF2B5EF4-FFF2-40B4-BE49-F238E27FC236}">
                <a16:creationId xmlns:a16="http://schemas.microsoft.com/office/drawing/2014/main" id="{2B12ECD4-6A06-2387-09B4-D8E0D9090C6A}"/>
              </a:ext>
            </a:extLst>
          </p:cNvPr>
          <p:cNvSpPr txBox="1"/>
          <p:nvPr/>
        </p:nvSpPr>
        <p:spPr>
          <a:xfrm>
            <a:off x="1268279" y="3162611"/>
            <a:ext cx="14045115" cy="6370975"/>
          </a:xfrm>
          <a:prstGeom prst="rect">
            <a:avLst/>
          </a:prstGeom>
          <a:noFill/>
          <a:ln>
            <a:solidFill>
              <a:schemeClr val="tx2"/>
            </a:solidFill>
          </a:ln>
        </p:spPr>
        <p:txBody>
          <a:bodyPr wrap="square" rtlCol="0">
            <a:spAutoFit/>
          </a:bodyPr>
          <a:lstStyle/>
          <a:p>
            <a:pPr marL="285750" indent="-285750">
              <a:buFont typeface="Arial" panose="020B0604020202020204" pitchFamily="34" charset="0"/>
              <a:buChar char="•"/>
            </a:pPr>
            <a:r>
              <a:rPr lang="en-US" sz="2400" b="1" dirty="0"/>
              <a:t>Applicant Overview </a:t>
            </a:r>
            <a:r>
              <a:rPr lang="en-US" sz="2400" dirty="0"/>
              <a:t>  </a:t>
            </a:r>
          </a:p>
          <a:p>
            <a:r>
              <a:rPr lang="en-US" sz="2400" dirty="0"/>
              <a:t>	a. General information for applicant (contact info, address, business type, etc.) </a:t>
            </a:r>
          </a:p>
          <a:p>
            <a:r>
              <a:rPr lang="en-US" sz="2400" dirty="0"/>
              <a:t>	b. Applicant artistic mission statement (optional) </a:t>
            </a:r>
          </a:p>
          <a:p>
            <a:r>
              <a:rPr lang="en-US" sz="2400" dirty="0"/>
              <a:t>	c. Link to portfolio (if available): </a:t>
            </a:r>
          </a:p>
          <a:p>
            <a:r>
              <a:rPr lang="en-US" sz="2400" dirty="0"/>
              <a:t>	d. Artistic concentration area of event – (This will be a dropdown). </a:t>
            </a:r>
          </a:p>
          <a:p>
            <a:r>
              <a:rPr lang="en-US" sz="2400" dirty="0"/>
              <a:t>	e. Project Title – (maximum two sentences) </a:t>
            </a:r>
          </a:p>
          <a:p>
            <a:r>
              <a:rPr lang="en-US" sz="2400" dirty="0"/>
              <a:t>	f. Key Staff Involved: Describe qualifications and achievements of the key artistic personnel, including 	yourself, who are central to the event’s success. </a:t>
            </a:r>
          </a:p>
          <a:p>
            <a:endParaRPr lang="en-US" sz="2400" dirty="0"/>
          </a:p>
          <a:p>
            <a:pPr marL="342900" indent="-342900">
              <a:buFont typeface="Arial" panose="020B0604020202020204" pitchFamily="34" charset="0"/>
              <a:buChar char="•"/>
            </a:pPr>
            <a:r>
              <a:rPr lang="en-US" sz="2400" b="1" dirty="0"/>
              <a:t>Signed MOU or contract from Venue </a:t>
            </a:r>
            <a:r>
              <a:rPr lang="en-US" sz="2400" dirty="0"/>
              <a:t>that includes proof of availability with chosen venue.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i="0" dirty="0">
                <a:solidFill>
                  <a:srgbClr val="000000"/>
                </a:solidFill>
                <a:effectLst/>
                <a:latin typeface="Aptos" panose="020B0004020202020204" pitchFamily="34" charset="0"/>
              </a:rPr>
              <a:t>Accessibility Plan (optional)</a:t>
            </a:r>
            <a:r>
              <a:rPr lang="en-US" sz="2400" b="0" i="0" dirty="0">
                <a:solidFill>
                  <a:srgbClr val="000000"/>
                </a:solidFill>
                <a:effectLst/>
                <a:latin typeface="Aptos" panose="020B0004020202020204" pitchFamily="34" charset="0"/>
              </a:rPr>
              <a:t>: Document outlining a plan detailing how the event and chosen venue will be physically and programmatically accessible to individuals with disabilities, in compliance with ADA standards. In the spirit of equity, we want all people to be able to enjoy your event, though we understand that not all venues on our provided list are ADA-compliant. If applicant needs assistance to improve event accessibility, we encourage you to review the </a:t>
            </a:r>
            <a:r>
              <a:rPr lang="en-US" sz="2400" b="0" i="0" u="sng" strike="noStrike" dirty="0">
                <a:solidFill>
                  <a:srgbClr val="467886"/>
                </a:solidFill>
                <a:effectLst/>
                <a:latin typeface="Aptos" panose="020B0004020202020204" pitchFamily="34" charset="0"/>
                <a:hlinkClick r:id="rId4"/>
              </a:rPr>
              <a:t>North Carolina Arts Council’s Accessibility Checklist</a:t>
            </a:r>
            <a:r>
              <a:rPr lang="en-US" sz="2400" b="0" i="0" dirty="0">
                <a:solidFill>
                  <a:srgbClr val="000000"/>
                </a:solidFill>
                <a:effectLst/>
                <a:latin typeface="Aptos" panose="020B0004020202020204" pitchFamily="34" charset="0"/>
              </a:rPr>
              <a:t>. </a:t>
            </a:r>
            <a:endParaRPr lang="en-US" sz="2400" dirty="0"/>
          </a:p>
        </p:txBody>
      </p:sp>
    </p:spTree>
    <p:extLst>
      <p:ext uri="{BB962C8B-B14F-4D97-AF65-F5344CB8AC3E}">
        <p14:creationId xmlns:p14="http://schemas.microsoft.com/office/powerpoint/2010/main" val="633358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EFE9"/>
        </a:solidFill>
        <a:effectLst/>
      </p:bgPr>
    </p:bg>
    <p:spTree>
      <p:nvGrpSpPr>
        <p:cNvPr id="1" name="">
          <a:extLst>
            <a:ext uri="{FF2B5EF4-FFF2-40B4-BE49-F238E27FC236}">
              <a16:creationId xmlns:a16="http://schemas.microsoft.com/office/drawing/2014/main" id="{BEFD79EA-5EC9-1902-FB0B-11B80059417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1CAF882-B46B-883E-6657-BFFD738F68CD}"/>
              </a:ext>
            </a:extLst>
          </p:cNvPr>
          <p:cNvSpPr/>
          <p:nvPr/>
        </p:nvSpPr>
        <p:spPr>
          <a:xfrm rot="2785693">
            <a:off x="12394265" y="-3258566"/>
            <a:ext cx="8534093" cy="8555482"/>
          </a:xfrm>
          <a:custGeom>
            <a:avLst/>
            <a:gdLst/>
            <a:ahLst/>
            <a:cxnLst/>
            <a:rect l="l" t="t" r="r" b="b"/>
            <a:pathLst>
              <a:path w="8534093" h="8555482">
                <a:moveTo>
                  <a:pt x="0" y="0"/>
                </a:moveTo>
                <a:lnTo>
                  <a:pt x="8534093" y="0"/>
                </a:lnTo>
                <a:lnTo>
                  <a:pt x="8534093" y="8555482"/>
                </a:lnTo>
                <a:lnTo>
                  <a:pt x="0" y="8555482"/>
                </a:lnTo>
                <a:lnTo>
                  <a:pt x="0" y="0"/>
                </a:lnTo>
                <a:close/>
              </a:path>
            </a:pathLst>
          </a:custGeom>
          <a:blipFill>
            <a:blip>
              <a:alphaModFix amt="55000"/>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FFCA21CE-D65C-AB5F-159B-01EB25F76099}"/>
              </a:ext>
            </a:extLst>
          </p:cNvPr>
          <p:cNvSpPr/>
          <p:nvPr/>
        </p:nvSpPr>
        <p:spPr>
          <a:xfrm rot="-6212524" flipV="1">
            <a:off x="-1439817" y="7444035"/>
            <a:ext cx="3942056" cy="3338166"/>
          </a:xfrm>
          <a:custGeom>
            <a:avLst/>
            <a:gdLst/>
            <a:ahLst/>
            <a:cxnLst/>
            <a:rect l="l" t="t" r="r" b="b"/>
            <a:pathLst>
              <a:path w="3942056" h="3338166">
                <a:moveTo>
                  <a:pt x="0" y="3338167"/>
                </a:moveTo>
                <a:lnTo>
                  <a:pt x="3942056" y="3338167"/>
                </a:lnTo>
                <a:lnTo>
                  <a:pt x="3942056" y="0"/>
                </a:lnTo>
                <a:lnTo>
                  <a:pt x="0" y="0"/>
                </a:lnTo>
                <a:lnTo>
                  <a:pt x="0" y="3338167"/>
                </a:lnTo>
                <a:close/>
              </a:path>
            </a:pathLst>
          </a:custGeom>
          <a:blipFill>
            <a:blip>
              <a:extLst>
                <a:ext uri="{96DAC541-7B7A-43D3-8B79-37D633B846F1}">
                  <asvg:svgBlip xmlns:asvg="http://schemas.microsoft.com/office/drawing/2016/SVG/main" r:embed="rId3"/>
                </a:ext>
              </a:extLst>
            </a:blip>
            <a:stretch>
              <a:fillRect r="-109088"/>
            </a:stretch>
          </a:blipFill>
        </p:spPr>
        <p:txBody>
          <a:bodyPr/>
          <a:lstStyle/>
          <a:p>
            <a:endParaRPr lang="en-US"/>
          </a:p>
        </p:txBody>
      </p:sp>
      <p:grpSp>
        <p:nvGrpSpPr>
          <p:cNvPr id="5" name="Group 5">
            <a:extLst>
              <a:ext uri="{FF2B5EF4-FFF2-40B4-BE49-F238E27FC236}">
                <a16:creationId xmlns:a16="http://schemas.microsoft.com/office/drawing/2014/main" id="{FDB99AD5-B33B-EE1D-3DC6-0526317B79E9}"/>
              </a:ext>
            </a:extLst>
          </p:cNvPr>
          <p:cNvGrpSpPr/>
          <p:nvPr/>
        </p:nvGrpSpPr>
        <p:grpSpPr>
          <a:xfrm>
            <a:off x="6393172" y="709093"/>
            <a:ext cx="620165" cy="620165"/>
            <a:chOff x="0" y="0"/>
            <a:chExt cx="812800" cy="812800"/>
          </a:xfrm>
        </p:grpSpPr>
        <p:sp>
          <p:nvSpPr>
            <p:cNvPr id="6" name="Freeform 6">
              <a:extLst>
                <a:ext uri="{FF2B5EF4-FFF2-40B4-BE49-F238E27FC236}">
                  <a16:creationId xmlns:a16="http://schemas.microsoft.com/office/drawing/2014/main" id="{0E4ECF38-F668-F3CA-DAA0-952B9ED4060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CBBB"/>
            </a:solidFill>
          </p:spPr>
          <p:txBody>
            <a:bodyPr/>
            <a:lstStyle/>
            <a:p>
              <a:endParaRPr lang="en-US"/>
            </a:p>
          </p:txBody>
        </p:sp>
        <p:sp>
          <p:nvSpPr>
            <p:cNvPr id="7" name="TextBox 7">
              <a:extLst>
                <a:ext uri="{FF2B5EF4-FFF2-40B4-BE49-F238E27FC236}">
                  <a16:creationId xmlns:a16="http://schemas.microsoft.com/office/drawing/2014/main" id="{7AA28626-0CA3-35EE-A845-3573DA1A9010}"/>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8" name="Group 8">
            <a:extLst>
              <a:ext uri="{FF2B5EF4-FFF2-40B4-BE49-F238E27FC236}">
                <a16:creationId xmlns:a16="http://schemas.microsoft.com/office/drawing/2014/main" id="{D436E33B-24F5-7112-1D64-CAD21CD9B114}"/>
              </a:ext>
            </a:extLst>
          </p:cNvPr>
          <p:cNvGrpSpPr/>
          <p:nvPr/>
        </p:nvGrpSpPr>
        <p:grpSpPr>
          <a:xfrm>
            <a:off x="7252718" y="-719121"/>
            <a:ext cx="1752322" cy="1752322"/>
            <a:chOff x="0" y="0"/>
            <a:chExt cx="812800" cy="812800"/>
          </a:xfrm>
        </p:grpSpPr>
        <p:sp>
          <p:nvSpPr>
            <p:cNvPr id="9" name="Freeform 9">
              <a:extLst>
                <a:ext uri="{FF2B5EF4-FFF2-40B4-BE49-F238E27FC236}">
                  <a16:creationId xmlns:a16="http://schemas.microsoft.com/office/drawing/2014/main" id="{C3AF121A-6CD1-8C27-A3D0-2AA57EEA9D8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13861"/>
            </a:solidFill>
          </p:spPr>
          <p:txBody>
            <a:bodyPr/>
            <a:lstStyle/>
            <a:p>
              <a:endParaRPr lang="en-US"/>
            </a:p>
          </p:txBody>
        </p:sp>
        <p:sp>
          <p:nvSpPr>
            <p:cNvPr id="10" name="TextBox 10">
              <a:extLst>
                <a:ext uri="{FF2B5EF4-FFF2-40B4-BE49-F238E27FC236}">
                  <a16:creationId xmlns:a16="http://schemas.microsoft.com/office/drawing/2014/main" id="{4F469A5E-EE91-8E28-DCCE-08B6727E50A7}"/>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1" name="Freeform 11">
            <a:extLst>
              <a:ext uri="{FF2B5EF4-FFF2-40B4-BE49-F238E27FC236}">
                <a16:creationId xmlns:a16="http://schemas.microsoft.com/office/drawing/2014/main" id="{9927AA95-4D5E-51C3-1900-6090F744CF7E}"/>
              </a:ext>
            </a:extLst>
          </p:cNvPr>
          <p:cNvSpPr/>
          <p:nvPr/>
        </p:nvSpPr>
        <p:spPr>
          <a:xfrm rot="-5008063">
            <a:off x="15900784" y="7205498"/>
            <a:ext cx="3942056" cy="3338166"/>
          </a:xfrm>
          <a:custGeom>
            <a:avLst/>
            <a:gdLst/>
            <a:ahLst/>
            <a:cxnLst/>
            <a:rect l="l" t="t" r="r" b="b"/>
            <a:pathLst>
              <a:path w="3942056" h="3338166">
                <a:moveTo>
                  <a:pt x="0" y="0"/>
                </a:moveTo>
                <a:lnTo>
                  <a:pt x="3942056" y="0"/>
                </a:lnTo>
                <a:lnTo>
                  <a:pt x="3942056" y="3338167"/>
                </a:lnTo>
                <a:lnTo>
                  <a:pt x="0" y="3338167"/>
                </a:lnTo>
                <a:lnTo>
                  <a:pt x="0" y="0"/>
                </a:lnTo>
                <a:close/>
              </a:path>
            </a:pathLst>
          </a:custGeom>
          <a:blipFill>
            <a:blip>
              <a:extLst>
                <a:ext uri="{96DAC541-7B7A-43D3-8B79-37D633B846F1}">
                  <asvg:svgBlip xmlns:asvg="http://schemas.microsoft.com/office/drawing/2016/SVG/main" r:embed="rId3"/>
                </a:ext>
              </a:extLst>
            </a:blip>
            <a:stretch>
              <a:fillRect r="-109088"/>
            </a:stretch>
          </a:blipFill>
        </p:spPr>
        <p:txBody>
          <a:bodyPr/>
          <a:lstStyle/>
          <a:p>
            <a:endParaRPr lang="en-US"/>
          </a:p>
        </p:txBody>
      </p:sp>
      <p:sp>
        <p:nvSpPr>
          <p:cNvPr id="20" name="TextBox 20">
            <a:extLst>
              <a:ext uri="{FF2B5EF4-FFF2-40B4-BE49-F238E27FC236}">
                <a16:creationId xmlns:a16="http://schemas.microsoft.com/office/drawing/2014/main" id="{13A1831E-1AAE-AB0B-A985-7C3C4BD84CE4}"/>
              </a:ext>
            </a:extLst>
          </p:cNvPr>
          <p:cNvSpPr txBox="1"/>
          <p:nvPr/>
        </p:nvSpPr>
        <p:spPr>
          <a:xfrm>
            <a:off x="1062038" y="1804852"/>
            <a:ext cx="9558884" cy="831253"/>
          </a:xfrm>
          <a:prstGeom prst="rect">
            <a:avLst/>
          </a:prstGeom>
        </p:spPr>
        <p:txBody>
          <a:bodyPr wrap="square" lIns="0" tIns="0" rIns="0" bIns="0" rtlCol="0" anchor="t">
            <a:spAutoFit/>
          </a:bodyPr>
          <a:lstStyle/>
          <a:p>
            <a:pPr algn="l">
              <a:lnSpc>
                <a:spcPts val="6981"/>
              </a:lnSpc>
            </a:pPr>
            <a:r>
              <a:rPr lang="en-US" sz="4400" b="1" dirty="0">
                <a:solidFill>
                  <a:srgbClr val="0C3E80"/>
                </a:solidFill>
                <a:latin typeface="Poppins Semi-Bold"/>
                <a:ea typeface="Poppins Semi-Bold"/>
                <a:cs typeface="Poppins Semi-Bold"/>
                <a:sym typeface="Poppins Semi-Bold"/>
              </a:rPr>
              <a:t>Application Components</a:t>
            </a:r>
          </a:p>
        </p:txBody>
      </p:sp>
      <p:sp>
        <p:nvSpPr>
          <p:cNvPr id="19" name="TextBox 18">
            <a:extLst>
              <a:ext uri="{FF2B5EF4-FFF2-40B4-BE49-F238E27FC236}">
                <a16:creationId xmlns:a16="http://schemas.microsoft.com/office/drawing/2014/main" id="{8DE25337-BD02-CC36-ADC6-628908199CB3}"/>
              </a:ext>
            </a:extLst>
          </p:cNvPr>
          <p:cNvSpPr txBox="1"/>
          <p:nvPr/>
        </p:nvSpPr>
        <p:spPr>
          <a:xfrm>
            <a:off x="1268279" y="3162611"/>
            <a:ext cx="14045115" cy="5262979"/>
          </a:xfrm>
          <a:prstGeom prst="rect">
            <a:avLst/>
          </a:prstGeom>
          <a:noFill/>
          <a:ln>
            <a:solidFill>
              <a:schemeClr val="tx2"/>
            </a:solidFill>
          </a:ln>
        </p:spPr>
        <p:txBody>
          <a:bodyPr wrap="square" rtlCol="0">
            <a:spAutoFit/>
          </a:bodyPr>
          <a:lstStyle/>
          <a:p>
            <a:pPr marL="285750" indent="-285750">
              <a:buFont typeface="Arial" panose="020B0604020202020204" pitchFamily="34" charset="0"/>
              <a:buChar char="•"/>
            </a:pPr>
            <a:r>
              <a:rPr lang="en-US" sz="2400" b="1" dirty="0"/>
              <a:t>Narrative Questions</a:t>
            </a:r>
            <a:r>
              <a:rPr lang="en-US" sz="2400" dirty="0"/>
              <a:t>: </a:t>
            </a:r>
          </a:p>
          <a:p>
            <a:r>
              <a:rPr lang="en-US" sz="2400" dirty="0"/>
              <a:t>	A. </a:t>
            </a:r>
            <a:r>
              <a:rPr lang="en-US" sz="2400" b="1" dirty="0"/>
              <a:t>Past Experience</a:t>
            </a:r>
            <a:r>
              <a:rPr lang="en-US" sz="2400" dirty="0"/>
              <a:t>: Describe in detail at least one successful event that the applicant has previously 	produced in the last two years that exemplifies relevance, innovation, and top-level mastering of logistics 	needed. What made this event impactful?  </a:t>
            </a:r>
          </a:p>
          <a:p>
            <a:r>
              <a:rPr lang="en-US" sz="2400" dirty="0"/>
              <a:t>		</a:t>
            </a:r>
            <a:r>
              <a:rPr lang="en-US" sz="2400" dirty="0" err="1"/>
              <a:t>i</a:t>
            </a:r>
            <a:r>
              <a:rPr lang="en-US" sz="2400" dirty="0"/>
              <a:t>. Event Date: </a:t>
            </a:r>
          </a:p>
          <a:p>
            <a:r>
              <a:rPr lang="en-US" sz="2400" dirty="0"/>
              <a:t>		ii. Program Title: </a:t>
            </a:r>
          </a:p>
          <a:p>
            <a:r>
              <a:rPr lang="en-US" sz="2400" dirty="0"/>
              <a:t>		iii. Venue (within Mecklenburg County):  </a:t>
            </a:r>
          </a:p>
          <a:p>
            <a:r>
              <a:rPr lang="en-US" sz="2400" dirty="0"/>
              <a:t>		iv. Number of attendees: </a:t>
            </a:r>
          </a:p>
          <a:p>
            <a:r>
              <a:rPr lang="en-US" sz="2400" dirty="0"/>
              <a:t>		v. Name of Venue’s Site Lead: </a:t>
            </a:r>
          </a:p>
          <a:p>
            <a:r>
              <a:rPr lang="en-US" sz="2400" dirty="0"/>
              <a:t>		iv. Phone Number of Venue’s Site Lead: </a:t>
            </a:r>
          </a:p>
          <a:p>
            <a:r>
              <a:rPr lang="en-US" sz="2400" dirty="0"/>
              <a:t>		</a:t>
            </a:r>
            <a:r>
              <a:rPr lang="en-US" sz="2400" dirty="0" err="1"/>
              <a:t>iiv</a:t>
            </a:r>
            <a:r>
              <a:rPr lang="en-US" sz="2400" dirty="0"/>
              <a:t>. Email of Venue’s Site Lead:  </a:t>
            </a:r>
          </a:p>
          <a:p>
            <a:r>
              <a:rPr lang="en-US" sz="2400" dirty="0"/>
              <a:t>		</a:t>
            </a:r>
            <a:r>
              <a:rPr lang="en-US" sz="2400" dirty="0" err="1"/>
              <a:t>iiv</a:t>
            </a:r>
            <a:r>
              <a:rPr lang="en-US" sz="2400" dirty="0"/>
              <a:t>. Note: ASC reserves the right to reach out to this previous venue as a reference check to 			ensure the information shared is truthful and this rental experience was compliant with all 			standards set by the partnering venue. </a:t>
            </a:r>
          </a:p>
        </p:txBody>
      </p:sp>
    </p:spTree>
    <p:extLst>
      <p:ext uri="{BB962C8B-B14F-4D97-AF65-F5344CB8AC3E}">
        <p14:creationId xmlns:p14="http://schemas.microsoft.com/office/powerpoint/2010/main" val="2837013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1EFE9"/>
        </a:solidFill>
        <a:effectLst/>
      </p:bgPr>
    </p:bg>
    <p:spTree>
      <p:nvGrpSpPr>
        <p:cNvPr id="1" name="">
          <a:extLst>
            <a:ext uri="{FF2B5EF4-FFF2-40B4-BE49-F238E27FC236}">
              <a16:creationId xmlns:a16="http://schemas.microsoft.com/office/drawing/2014/main" id="{AC2B5485-E041-DF5A-9ED9-8B9DFEEBF09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81FF29C-91AC-18F1-1F77-8D4C6D9E8760}"/>
              </a:ext>
            </a:extLst>
          </p:cNvPr>
          <p:cNvSpPr/>
          <p:nvPr/>
        </p:nvSpPr>
        <p:spPr>
          <a:xfrm rot="2785693">
            <a:off x="12394265" y="-3258566"/>
            <a:ext cx="8534093" cy="8555482"/>
          </a:xfrm>
          <a:custGeom>
            <a:avLst/>
            <a:gdLst/>
            <a:ahLst/>
            <a:cxnLst/>
            <a:rect l="l" t="t" r="r" b="b"/>
            <a:pathLst>
              <a:path w="8534093" h="8555482">
                <a:moveTo>
                  <a:pt x="0" y="0"/>
                </a:moveTo>
                <a:lnTo>
                  <a:pt x="8534093" y="0"/>
                </a:lnTo>
                <a:lnTo>
                  <a:pt x="8534093" y="8555482"/>
                </a:lnTo>
                <a:lnTo>
                  <a:pt x="0" y="8555482"/>
                </a:lnTo>
                <a:lnTo>
                  <a:pt x="0" y="0"/>
                </a:lnTo>
                <a:close/>
              </a:path>
            </a:pathLst>
          </a:custGeom>
          <a:blipFill>
            <a:blip>
              <a:alphaModFix amt="55000"/>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C9E0EBA9-BE77-85E5-95F6-D3A4BF9C11AC}"/>
              </a:ext>
            </a:extLst>
          </p:cNvPr>
          <p:cNvSpPr/>
          <p:nvPr/>
        </p:nvSpPr>
        <p:spPr>
          <a:xfrm rot="-6212524" flipV="1">
            <a:off x="-1439817" y="7444035"/>
            <a:ext cx="3942056" cy="3338166"/>
          </a:xfrm>
          <a:custGeom>
            <a:avLst/>
            <a:gdLst/>
            <a:ahLst/>
            <a:cxnLst/>
            <a:rect l="l" t="t" r="r" b="b"/>
            <a:pathLst>
              <a:path w="3942056" h="3338166">
                <a:moveTo>
                  <a:pt x="0" y="3338167"/>
                </a:moveTo>
                <a:lnTo>
                  <a:pt x="3942056" y="3338167"/>
                </a:lnTo>
                <a:lnTo>
                  <a:pt x="3942056" y="0"/>
                </a:lnTo>
                <a:lnTo>
                  <a:pt x="0" y="0"/>
                </a:lnTo>
                <a:lnTo>
                  <a:pt x="0" y="3338167"/>
                </a:lnTo>
                <a:close/>
              </a:path>
            </a:pathLst>
          </a:custGeom>
          <a:blipFill>
            <a:blip>
              <a:extLst>
                <a:ext uri="{96DAC541-7B7A-43D3-8B79-37D633B846F1}">
                  <asvg:svgBlip xmlns:asvg="http://schemas.microsoft.com/office/drawing/2016/SVG/main" r:embed="rId3"/>
                </a:ext>
              </a:extLst>
            </a:blip>
            <a:stretch>
              <a:fillRect r="-109088"/>
            </a:stretch>
          </a:blipFill>
        </p:spPr>
        <p:txBody>
          <a:bodyPr/>
          <a:lstStyle/>
          <a:p>
            <a:endParaRPr lang="en-US"/>
          </a:p>
        </p:txBody>
      </p:sp>
      <p:grpSp>
        <p:nvGrpSpPr>
          <p:cNvPr id="5" name="Group 5">
            <a:extLst>
              <a:ext uri="{FF2B5EF4-FFF2-40B4-BE49-F238E27FC236}">
                <a16:creationId xmlns:a16="http://schemas.microsoft.com/office/drawing/2014/main" id="{6C08E8F3-DD89-EB5A-D75D-C44C78B1D0FE}"/>
              </a:ext>
            </a:extLst>
          </p:cNvPr>
          <p:cNvGrpSpPr/>
          <p:nvPr/>
        </p:nvGrpSpPr>
        <p:grpSpPr>
          <a:xfrm>
            <a:off x="6393172" y="709093"/>
            <a:ext cx="620165" cy="620165"/>
            <a:chOff x="0" y="0"/>
            <a:chExt cx="812800" cy="812800"/>
          </a:xfrm>
        </p:grpSpPr>
        <p:sp>
          <p:nvSpPr>
            <p:cNvPr id="6" name="Freeform 6">
              <a:extLst>
                <a:ext uri="{FF2B5EF4-FFF2-40B4-BE49-F238E27FC236}">
                  <a16:creationId xmlns:a16="http://schemas.microsoft.com/office/drawing/2014/main" id="{378B2089-FFAD-EC21-57E1-3A8E94C73B9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CBBB"/>
            </a:solidFill>
          </p:spPr>
          <p:txBody>
            <a:bodyPr/>
            <a:lstStyle/>
            <a:p>
              <a:endParaRPr lang="en-US"/>
            </a:p>
          </p:txBody>
        </p:sp>
        <p:sp>
          <p:nvSpPr>
            <p:cNvPr id="7" name="TextBox 7">
              <a:extLst>
                <a:ext uri="{FF2B5EF4-FFF2-40B4-BE49-F238E27FC236}">
                  <a16:creationId xmlns:a16="http://schemas.microsoft.com/office/drawing/2014/main" id="{B8F0D407-8659-1F53-E0D9-B7F04493BDAC}"/>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8" name="Group 8">
            <a:extLst>
              <a:ext uri="{FF2B5EF4-FFF2-40B4-BE49-F238E27FC236}">
                <a16:creationId xmlns:a16="http://schemas.microsoft.com/office/drawing/2014/main" id="{89BFDA66-6A35-ADE7-BA70-010C8B215245}"/>
              </a:ext>
            </a:extLst>
          </p:cNvPr>
          <p:cNvGrpSpPr/>
          <p:nvPr/>
        </p:nvGrpSpPr>
        <p:grpSpPr>
          <a:xfrm>
            <a:off x="7252718" y="-719121"/>
            <a:ext cx="1752322" cy="1752322"/>
            <a:chOff x="0" y="0"/>
            <a:chExt cx="812800" cy="812800"/>
          </a:xfrm>
        </p:grpSpPr>
        <p:sp>
          <p:nvSpPr>
            <p:cNvPr id="9" name="Freeform 9">
              <a:extLst>
                <a:ext uri="{FF2B5EF4-FFF2-40B4-BE49-F238E27FC236}">
                  <a16:creationId xmlns:a16="http://schemas.microsoft.com/office/drawing/2014/main" id="{9EA2E56F-1077-96D1-8D8F-3E0BD8A3278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13861"/>
            </a:solidFill>
          </p:spPr>
          <p:txBody>
            <a:bodyPr/>
            <a:lstStyle/>
            <a:p>
              <a:endParaRPr lang="en-US"/>
            </a:p>
          </p:txBody>
        </p:sp>
        <p:sp>
          <p:nvSpPr>
            <p:cNvPr id="10" name="TextBox 10">
              <a:extLst>
                <a:ext uri="{FF2B5EF4-FFF2-40B4-BE49-F238E27FC236}">
                  <a16:creationId xmlns:a16="http://schemas.microsoft.com/office/drawing/2014/main" id="{71B8DF8D-779D-FDA7-C4C9-E077C34DD8D8}"/>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1" name="Freeform 11">
            <a:extLst>
              <a:ext uri="{FF2B5EF4-FFF2-40B4-BE49-F238E27FC236}">
                <a16:creationId xmlns:a16="http://schemas.microsoft.com/office/drawing/2014/main" id="{65AAE06F-46F8-B8A0-FC3F-E050BE82752D}"/>
              </a:ext>
            </a:extLst>
          </p:cNvPr>
          <p:cNvSpPr/>
          <p:nvPr/>
        </p:nvSpPr>
        <p:spPr>
          <a:xfrm rot="-5008063">
            <a:off x="15900784" y="7205498"/>
            <a:ext cx="3942056" cy="3338166"/>
          </a:xfrm>
          <a:custGeom>
            <a:avLst/>
            <a:gdLst/>
            <a:ahLst/>
            <a:cxnLst/>
            <a:rect l="l" t="t" r="r" b="b"/>
            <a:pathLst>
              <a:path w="3942056" h="3338166">
                <a:moveTo>
                  <a:pt x="0" y="0"/>
                </a:moveTo>
                <a:lnTo>
                  <a:pt x="3942056" y="0"/>
                </a:lnTo>
                <a:lnTo>
                  <a:pt x="3942056" y="3338167"/>
                </a:lnTo>
                <a:lnTo>
                  <a:pt x="0" y="3338167"/>
                </a:lnTo>
                <a:lnTo>
                  <a:pt x="0" y="0"/>
                </a:lnTo>
                <a:close/>
              </a:path>
            </a:pathLst>
          </a:custGeom>
          <a:blipFill>
            <a:blip>
              <a:extLst>
                <a:ext uri="{96DAC541-7B7A-43D3-8B79-37D633B846F1}">
                  <asvg:svgBlip xmlns:asvg="http://schemas.microsoft.com/office/drawing/2016/SVG/main" r:embed="rId3"/>
                </a:ext>
              </a:extLst>
            </a:blip>
            <a:stretch>
              <a:fillRect r="-109088"/>
            </a:stretch>
          </a:blipFill>
        </p:spPr>
        <p:txBody>
          <a:bodyPr/>
          <a:lstStyle/>
          <a:p>
            <a:endParaRPr lang="en-US"/>
          </a:p>
        </p:txBody>
      </p:sp>
      <p:sp>
        <p:nvSpPr>
          <p:cNvPr id="20" name="TextBox 20">
            <a:extLst>
              <a:ext uri="{FF2B5EF4-FFF2-40B4-BE49-F238E27FC236}">
                <a16:creationId xmlns:a16="http://schemas.microsoft.com/office/drawing/2014/main" id="{4A3C9CDC-7C0D-FFB0-5EE8-D4397F23EFBA}"/>
              </a:ext>
            </a:extLst>
          </p:cNvPr>
          <p:cNvSpPr txBox="1"/>
          <p:nvPr/>
        </p:nvSpPr>
        <p:spPr>
          <a:xfrm>
            <a:off x="1062038" y="1804852"/>
            <a:ext cx="9558884" cy="831253"/>
          </a:xfrm>
          <a:prstGeom prst="rect">
            <a:avLst/>
          </a:prstGeom>
        </p:spPr>
        <p:txBody>
          <a:bodyPr wrap="square" lIns="0" tIns="0" rIns="0" bIns="0" rtlCol="0" anchor="t">
            <a:spAutoFit/>
          </a:bodyPr>
          <a:lstStyle/>
          <a:p>
            <a:pPr algn="l">
              <a:lnSpc>
                <a:spcPts val="6981"/>
              </a:lnSpc>
            </a:pPr>
            <a:r>
              <a:rPr lang="en-US" sz="4400" b="1" dirty="0">
                <a:solidFill>
                  <a:srgbClr val="0C3E80"/>
                </a:solidFill>
                <a:latin typeface="Poppins Semi-Bold"/>
                <a:ea typeface="Poppins Semi-Bold"/>
                <a:cs typeface="Poppins Semi-Bold"/>
                <a:sym typeface="Poppins Semi-Bold"/>
              </a:rPr>
              <a:t>Application Components</a:t>
            </a:r>
          </a:p>
        </p:txBody>
      </p:sp>
      <p:sp>
        <p:nvSpPr>
          <p:cNvPr id="19" name="TextBox 18">
            <a:extLst>
              <a:ext uri="{FF2B5EF4-FFF2-40B4-BE49-F238E27FC236}">
                <a16:creationId xmlns:a16="http://schemas.microsoft.com/office/drawing/2014/main" id="{A997F192-B22F-5943-88C4-0D06E476A80C}"/>
              </a:ext>
            </a:extLst>
          </p:cNvPr>
          <p:cNvSpPr txBox="1"/>
          <p:nvPr/>
        </p:nvSpPr>
        <p:spPr>
          <a:xfrm>
            <a:off x="1268279" y="3162611"/>
            <a:ext cx="14045115" cy="5262979"/>
          </a:xfrm>
          <a:prstGeom prst="rect">
            <a:avLst/>
          </a:prstGeom>
          <a:noFill/>
          <a:ln>
            <a:solidFill>
              <a:schemeClr val="tx2"/>
            </a:solidFill>
          </a:ln>
        </p:spPr>
        <p:txBody>
          <a:bodyPr wrap="square" rtlCol="0">
            <a:spAutoFit/>
          </a:bodyPr>
          <a:lstStyle/>
          <a:p>
            <a:pPr marL="285750" indent="-285750">
              <a:buFont typeface="Arial" panose="020B0604020202020204" pitchFamily="34" charset="0"/>
              <a:buChar char="•"/>
            </a:pPr>
            <a:r>
              <a:rPr lang="en-US" sz="2400" b="1" i="0" dirty="0">
                <a:solidFill>
                  <a:srgbClr val="000000"/>
                </a:solidFill>
                <a:effectLst/>
              </a:rPr>
              <a:t>Event Vision &amp; Bridging Access</a:t>
            </a:r>
            <a:r>
              <a:rPr lang="en-US" sz="2400" b="0" i="0" dirty="0">
                <a:solidFill>
                  <a:srgbClr val="000000"/>
                </a:solidFill>
                <a:effectLst/>
              </a:rPr>
              <a:t>: Describe the cultural event(s) the applicant plans to host. What are the key logistical milestones for planning and executing this event at the proposed venue? How many events for which funding is being sought, and what are the intended outcomes for this event? How will utilizing this specific venue help the applicant build new bridges to audiences or communities, eliminating barriers to arts and culture creating and participation in Mecklenburg County? </a:t>
            </a:r>
          </a:p>
          <a:p>
            <a:pPr marL="285750" indent="-285750">
              <a:buFont typeface="Arial" panose="020B0604020202020204" pitchFamily="34" charset="0"/>
              <a:buChar char="•"/>
            </a:pPr>
            <a:endParaRPr lang="en-US" sz="2400" dirty="0">
              <a:solidFill>
                <a:srgbClr val="000000"/>
              </a:solidFill>
            </a:endParaRPr>
          </a:p>
          <a:p>
            <a:pPr marL="285750" indent="-285750">
              <a:buFont typeface="Arial" panose="020B0604020202020204" pitchFamily="34" charset="0"/>
              <a:buChar char="•"/>
            </a:pPr>
            <a:r>
              <a:rPr lang="en-US" sz="2400" b="1" dirty="0"/>
              <a:t>Marketing &amp; Engagement</a:t>
            </a:r>
            <a:r>
              <a:rPr lang="en-US" sz="2400" dirty="0"/>
              <a:t>: Please describe the target audience, the strategy for engaging them, emphasizing how the choice of this venue facilitates broader participation, and how the applicant plans to estimate and market to achieve attendance goals. </a:t>
            </a:r>
          </a:p>
          <a:p>
            <a:r>
              <a:rPr lang="en-US" sz="2400" dirty="0"/>
              <a:t>	a. What is the estimated attendance goal for this event? </a:t>
            </a:r>
          </a:p>
          <a:p>
            <a:r>
              <a:rPr lang="en-US" sz="2400" dirty="0"/>
              <a:t>	b. Do you plan to send out a post-event survey?  Yes/No</a:t>
            </a:r>
          </a:p>
          <a:p>
            <a:endParaRPr lang="en-US" sz="2400" dirty="0"/>
          </a:p>
          <a:p>
            <a:pPr marL="342900" indent="-342900">
              <a:buFont typeface="Arial" panose="020B0604020202020204" pitchFamily="34" charset="0"/>
              <a:buChar char="•"/>
            </a:pPr>
            <a:r>
              <a:rPr lang="en-US" sz="2400" b="1" dirty="0"/>
              <a:t>Artist Sustainability</a:t>
            </a:r>
            <a:r>
              <a:rPr lang="en-US" sz="2400" dirty="0"/>
              <a:t>: Beyond the grant period, how will this experience uplift the applicant’s artistic work, promote success, and influence long-term programming and sustainability for their business? </a:t>
            </a:r>
          </a:p>
        </p:txBody>
      </p:sp>
    </p:spTree>
    <p:extLst>
      <p:ext uri="{BB962C8B-B14F-4D97-AF65-F5344CB8AC3E}">
        <p14:creationId xmlns:p14="http://schemas.microsoft.com/office/powerpoint/2010/main" val="1903860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1EFE9"/>
        </a:solidFill>
        <a:effectLst/>
      </p:bgPr>
    </p:bg>
    <p:spTree>
      <p:nvGrpSpPr>
        <p:cNvPr id="1" name="">
          <a:extLst>
            <a:ext uri="{FF2B5EF4-FFF2-40B4-BE49-F238E27FC236}">
              <a16:creationId xmlns:a16="http://schemas.microsoft.com/office/drawing/2014/main" id="{D0BF720A-F4BF-363F-87CE-2A106885640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E7BB775-BA38-A20B-8A1D-5A9ECB74CEEA}"/>
              </a:ext>
            </a:extLst>
          </p:cNvPr>
          <p:cNvSpPr/>
          <p:nvPr/>
        </p:nvSpPr>
        <p:spPr>
          <a:xfrm rot="2785693">
            <a:off x="12394265" y="-3258566"/>
            <a:ext cx="8534093" cy="8555482"/>
          </a:xfrm>
          <a:custGeom>
            <a:avLst/>
            <a:gdLst/>
            <a:ahLst/>
            <a:cxnLst/>
            <a:rect l="l" t="t" r="r" b="b"/>
            <a:pathLst>
              <a:path w="8534093" h="8555482">
                <a:moveTo>
                  <a:pt x="0" y="0"/>
                </a:moveTo>
                <a:lnTo>
                  <a:pt x="8534093" y="0"/>
                </a:lnTo>
                <a:lnTo>
                  <a:pt x="8534093" y="8555482"/>
                </a:lnTo>
                <a:lnTo>
                  <a:pt x="0" y="8555482"/>
                </a:lnTo>
                <a:lnTo>
                  <a:pt x="0" y="0"/>
                </a:lnTo>
                <a:close/>
              </a:path>
            </a:pathLst>
          </a:custGeom>
          <a:blipFill>
            <a:blip>
              <a:alphaModFix amt="55000"/>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032C5AF5-B1C4-04A6-2B46-D2BCAA80F5FB}"/>
              </a:ext>
            </a:extLst>
          </p:cNvPr>
          <p:cNvSpPr/>
          <p:nvPr/>
        </p:nvSpPr>
        <p:spPr>
          <a:xfrm rot="-6212524" flipV="1">
            <a:off x="-1439817" y="7444035"/>
            <a:ext cx="3942056" cy="3338166"/>
          </a:xfrm>
          <a:custGeom>
            <a:avLst/>
            <a:gdLst/>
            <a:ahLst/>
            <a:cxnLst/>
            <a:rect l="l" t="t" r="r" b="b"/>
            <a:pathLst>
              <a:path w="3942056" h="3338166">
                <a:moveTo>
                  <a:pt x="0" y="3338167"/>
                </a:moveTo>
                <a:lnTo>
                  <a:pt x="3942056" y="3338167"/>
                </a:lnTo>
                <a:lnTo>
                  <a:pt x="3942056" y="0"/>
                </a:lnTo>
                <a:lnTo>
                  <a:pt x="0" y="0"/>
                </a:lnTo>
                <a:lnTo>
                  <a:pt x="0" y="3338167"/>
                </a:lnTo>
                <a:close/>
              </a:path>
            </a:pathLst>
          </a:custGeom>
          <a:blipFill>
            <a:blip>
              <a:extLst>
                <a:ext uri="{96DAC541-7B7A-43D3-8B79-37D633B846F1}">
                  <asvg:svgBlip xmlns:asvg="http://schemas.microsoft.com/office/drawing/2016/SVG/main" r:embed="rId3"/>
                </a:ext>
              </a:extLst>
            </a:blip>
            <a:stretch>
              <a:fillRect r="-109088"/>
            </a:stretch>
          </a:blipFill>
        </p:spPr>
        <p:txBody>
          <a:bodyPr/>
          <a:lstStyle/>
          <a:p>
            <a:endParaRPr lang="en-US"/>
          </a:p>
        </p:txBody>
      </p:sp>
      <p:grpSp>
        <p:nvGrpSpPr>
          <p:cNvPr id="5" name="Group 5">
            <a:extLst>
              <a:ext uri="{FF2B5EF4-FFF2-40B4-BE49-F238E27FC236}">
                <a16:creationId xmlns:a16="http://schemas.microsoft.com/office/drawing/2014/main" id="{7F1F5DA7-20B3-746B-1CD1-38DC04CF32C0}"/>
              </a:ext>
            </a:extLst>
          </p:cNvPr>
          <p:cNvGrpSpPr/>
          <p:nvPr/>
        </p:nvGrpSpPr>
        <p:grpSpPr>
          <a:xfrm>
            <a:off x="6393172" y="709093"/>
            <a:ext cx="620165" cy="620165"/>
            <a:chOff x="0" y="0"/>
            <a:chExt cx="812800" cy="812800"/>
          </a:xfrm>
        </p:grpSpPr>
        <p:sp>
          <p:nvSpPr>
            <p:cNvPr id="6" name="Freeform 6">
              <a:extLst>
                <a:ext uri="{FF2B5EF4-FFF2-40B4-BE49-F238E27FC236}">
                  <a16:creationId xmlns:a16="http://schemas.microsoft.com/office/drawing/2014/main" id="{97B61D8D-C0AA-33D7-AC0D-85E14CDD0A4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CBBB"/>
            </a:solidFill>
          </p:spPr>
          <p:txBody>
            <a:bodyPr/>
            <a:lstStyle/>
            <a:p>
              <a:endParaRPr lang="en-US"/>
            </a:p>
          </p:txBody>
        </p:sp>
        <p:sp>
          <p:nvSpPr>
            <p:cNvPr id="7" name="TextBox 7">
              <a:extLst>
                <a:ext uri="{FF2B5EF4-FFF2-40B4-BE49-F238E27FC236}">
                  <a16:creationId xmlns:a16="http://schemas.microsoft.com/office/drawing/2014/main" id="{856CEB63-1165-43FC-AF93-1E0740A9518A}"/>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8" name="Group 8">
            <a:extLst>
              <a:ext uri="{FF2B5EF4-FFF2-40B4-BE49-F238E27FC236}">
                <a16:creationId xmlns:a16="http://schemas.microsoft.com/office/drawing/2014/main" id="{B3F53DB2-F4FB-10EA-85EB-4E134D7A568C}"/>
              </a:ext>
            </a:extLst>
          </p:cNvPr>
          <p:cNvGrpSpPr/>
          <p:nvPr/>
        </p:nvGrpSpPr>
        <p:grpSpPr>
          <a:xfrm>
            <a:off x="7252718" y="-719121"/>
            <a:ext cx="1752322" cy="1752322"/>
            <a:chOff x="0" y="0"/>
            <a:chExt cx="812800" cy="812800"/>
          </a:xfrm>
        </p:grpSpPr>
        <p:sp>
          <p:nvSpPr>
            <p:cNvPr id="9" name="Freeform 9">
              <a:extLst>
                <a:ext uri="{FF2B5EF4-FFF2-40B4-BE49-F238E27FC236}">
                  <a16:creationId xmlns:a16="http://schemas.microsoft.com/office/drawing/2014/main" id="{9BBAEC25-4573-C33C-A2B9-A9AFE565E8E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13861"/>
            </a:solidFill>
          </p:spPr>
          <p:txBody>
            <a:bodyPr/>
            <a:lstStyle/>
            <a:p>
              <a:endParaRPr lang="en-US"/>
            </a:p>
          </p:txBody>
        </p:sp>
        <p:sp>
          <p:nvSpPr>
            <p:cNvPr id="10" name="TextBox 10">
              <a:extLst>
                <a:ext uri="{FF2B5EF4-FFF2-40B4-BE49-F238E27FC236}">
                  <a16:creationId xmlns:a16="http://schemas.microsoft.com/office/drawing/2014/main" id="{03056CC8-9D85-C303-B50B-CD142A1949D2}"/>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1" name="Freeform 11">
            <a:extLst>
              <a:ext uri="{FF2B5EF4-FFF2-40B4-BE49-F238E27FC236}">
                <a16:creationId xmlns:a16="http://schemas.microsoft.com/office/drawing/2014/main" id="{43D0F85B-209B-035E-CDF8-B2D2641320EB}"/>
              </a:ext>
            </a:extLst>
          </p:cNvPr>
          <p:cNvSpPr/>
          <p:nvPr/>
        </p:nvSpPr>
        <p:spPr>
          <a:xfrm rot="-5008063">
            <a:off x="15900784" y="7205498"/>
            <a:ext cx="3942056" cy="3338166"/>
          </a:xfrm>
          <a:custGeom>
            <a:avLst/>
            <a:gdLst/>
            <a:ahLst/>
            <a:cxnLst/>
            <a:rect l="l" t="t" r="r" b="b"/>
            <a:pathLst>
              <a:path w="3942056" h="3338166">
                <a:moveTo>
                  <a:pt x="0" y="0"/>
                </a:moveTo>
                <a:lnTo>
                  <a:pt x="3942056" y="0"/>
                </a:lnTo>
                <a:lnTo>
                  <a:pt x="3942056" y="3338167"/>
                </a:lnTo>
                <a:lnTo>
                  <a:pt x="0" y="3338167"/>
                </a:lnTo>
                <a:lnTo>
                  <a:pt x="0" y="0"/>
                </a:lnTo>
                <a:close/>
              </a:path>
            </a:pathLst>
          </a:custGeom>
          <a:blipFill>
            <a:blip>
              <a:extLst>
                <a:ext uri="{96DAC541-7B7A-43D3-8B79-37D633B846F1}">
                  <asvg:svgBlip xmlns:asvg="http://schemas.microsoft.com/office/drawing/2016/SVG/main" r:embed="rId3"/>
                </a:ext>
              </a:extLst>
            </a:blip>
            <a:stretch>
              <a:fillRect r="-109088"/>
            </a:stretch>
          </a:blipFill>
        </p:spPr>
        <p:txBody>
          <a:bodyPr/>
          <a:lstStyle/>
          <a:p>
            <a:endParaRPr lang="en-US"/>
          </a:p>
        </p:txBody>
      </p:sp>
      <p:sp>
        <p:nvSpPr>
          <p:cNvPr id="20" name="TextBox 20">
            <a:extLst>
              <a:ext uri="{FF2B5EF4-FFF2-40B4-BE49-F238E27FC236}">
                <a16:creationId xmlns:a16="http://schemas.microsoft.com/office/drawing/2014/main" id="{0A12BBC1-9E18-E40C-68B0-889577656E44}"/>
              </a:ext>
            </a:extLst>
          </p:cNvPr>
          <p:cNvSpPr txBox="1"/>
          <p:nvPr/>
        </p:nvSpPr>
        <p:spPr>
          <a:xfrm>
            <a:off x="1062038" y="1804852"/>
            <a:ext cx="9558884" cy="831253"/>
          </a:xfrm>
          <a:prstGeom prst="rect">
            <a:avLst/>
          </a:prstGeom>
        </p:spPr>
        <p:txBody>
          <a:bodyPr wrap="square" lIns="0" tIns="0" rIns="0" bIns="0" rtlCol="0" anchor="t">
            <a:spAutoFit/>
          </a:bodyPr>
          <a:lstStyle/>
          <a:p>
            <a:pPr algn="l">
              <a:lnSpc>
                <a:spcPts val="6981"/>
              </a:lnSpc>
            </a:pPr>
            <a:r>
              <a:rPr lang="en-US" sz="4400" b="1" dirty="0">
                <a:solidFill>
                  <a:srgbClr val="0C3E80"/>
                </a:solidFill>
                <a:latin typeface="Poppins Semi-Bold"/>
                <a:ea typeface="Poppins Semi-Bold"/>
                <a:cs typeface="Poppins Semi-Bold"/>
                <a:sym typeface="Poppins Semi-Bold"/>
              </a:rPr>
              <a:t>Application Components</a:t>
            </a:r>
          </a:p>
        </p:txBody>
      </p:sp>
      <p:sp>
        <p:nvSpPr>
          <p:cNvPr id="19" name="TextBox 18">
            <a:extLst>
              <a:ext uri="{FF2B5EF4-FFF2-40B4-BE49-F238E27FC236}">
                <a16:creationId xmlns:a16="http://schemas.microsoft.com/office/drawing/2014/main" id="{8C7782E2-3FA8-60CF-D63A-61A6051CA346}"/>
              </a:ext>
            </a:extLst>
          </p:cNvPr>
          <p:cNvSpPr txBox="1"/>
          <p:nvPr/>
        </p:nvSpPr>
        <p:spPr>
          <a:xfrm>
            <a:off x="1268279" y="3162611"/>
            <a:ext cx="14045115" cy="4154984"/>
          </a:xfrm>
          <a:prstGeom prst="rect">
            <a:avLst/>
          </a:prstGeom>
          <a:noFill/>
          <a:ln>
            <a:solidFill>
              <a:schemeClr val="tx2"/>
            </a:solidFill>
          </a:ln>
        </p:spPr>
        <p:txBody>
          <a:bodyPr wrap="square" rtlCol="0">
            <a:spAutoFit/>
          </a:bodyPr>
          <a:lstStyle/>
          <a:p>
            <a:pPr marL="285750" indent="-285750">
              <a:buFont typeface="Arial" panose="020B0604020202020204" pitchFamily="34" charset="0"/>
              <a:buChar char="•"/>
            </a:pPr>
            <a:r>
              <a:rPr lang="en-US" sz="2400" b="1" i="0" dirty="0">
                <a:solidFill>
                  <a:srgbClr val="000000"/>
                </a:solidFill>
                <a:effectLst/>
              </a:rPr>
              <a:t>Rental Budget &amp; Documentation  </a:t>
            </a:r>
          </a:p>
          <a:p>
            <a:r>
              <a:rPr lang="en-US" sz="2400" dirty="0">
                <a:solidFill>
                  <a:srgbClr val="000000"/>
                </a:solidFill>
              </a:rPr>
              <a:t>	a. </a:t>
            </a:r>
            <a:r>
              <a:rPr lang="en-US" sz="2400" b="1" i="0" dirty="0">
                <a:solidFill>
                  <a:srgbClr val="000000"/>
                </a:solidFill>
                <a:effectLst/>
              </a:rPr>
              <a:t>Budget Template</a:t>
            </a:r>
            <a:r>
              <a:rPr lang="en-US" sz="2400" i="0" dirty="0">
                <a:solidFill>
                  <a:srgbClr val="000000"/>
                </a:solidFill>
                <a:effectLst/>
              </a:rPr>
              <a:t>: Applicants submitting applications after March 11</a:t>
            </a:r>
            <a:r>
              <a:rPr lang="en-US" sz="2400" i="0" baseline="30000" dirty="0">
                <a:solidFill>
                  <a:srgbClr val="000000"/>
                </a:solidFill>
                <a:effectLst/>
              </a:rPr>
              <a:t>th</a:t>
            </a:r>
            <a:r>
              <a:rPr lang="en-US" sz="2400" i="0" dirty="0">
                <a:solidFill>
                  <a:srgbClr val="000000"/>
                </a:solidFill>
                <a:effectLst/>
              </a:rPr>
              <a:t> are required to complete the Venue Access Grant budget template. They will also need to combine all </a:t>
            </a:r>
            <a:r>
              <a:rPr lang="en-US" sz="2400" dirty="0">
                <a:solidFill>
                  <a:srgbClr val="000000"/>
                </a:solidFill>
              </a:rPr>
              <a:t>supporting invoices to the budget before uploading.</a:t>
            </a:r>
            <a:endParaRPr lang="en-US" sz="2400" i="0" dirty="0">
              <a:solidFill>
                <a:srgbClr val="000000"/>
              </a:solidFill>
              <a:effectLst/>
            </a:endParaRPr>
          </a:p>
          <a:p>
            <a:r>
              <a:rPr lang="en-US" sz="2400" dirty="0"/>
              <a:t>	b. </a:t>
            </a:r>
            <a:r>
              <a:rPr lang="en-US" sz="2400" b="1" dirty="0"/>
              <a:t>Budget Questions: </a:t>
            </a:r>
          </a:p>
          <a:p>
            <a:r>
              <a:rPr lang="en-US" sz="2400" dirty="0"/>
              <a:t>		</a:t>
            </a:r>
            <a:r>
              <a:rPr lang="en-US" sz="2400" dirty="0" err="1"/>
              <a:t>i</a:t>
            </a:r>
            <a:r>
              <a:rPr lang="en-US" sz="2400" dirty="0"/>
              <a:t>. Estimated revenue generated as an artist within the last 12 months before application 				submission date. (for creative individuals)</a:t>
            </a:r>
          </a:p>
          <a:p>
            <a:r>
              <a:rPr lang="en-US" sz="2400" dirty="0"/>
              <a:t>		ii. Operating budget from the </a:t>
            </a:r>
            <a:r>
              <a:rPr lang="en-US" sz="2400"/>
              <a:t>previous fiscal year. </a:t>
            </a:r>
            <a:r>
              <a:rPr lang="en-US" sz="2400" dirty="0"/>
              <a:t>(for nonprofits)</a:t>
            </a:r>
          </a:p>
          <a:p>
            <a:r>
              <a:rPr lang="en-US" sz="2400" dirty="0"/>
              <a:t>		iii. Amount of total rental expense. </a:t>
            </a:r>
          </a:p>
          <a:p>
            <a:r>
              <a:rPr lang="en-US" sz="2400" dirty="0"/>
              <a:t>		iv. Requested subsidy (based on matrix)</a:t>
            </a:r>
          </a:p>
          <a:p>
            <a:r>
              <a:rPr lang="en-US" sz="2400" dirty="0"/>
              <a:t>	c. Provide any additional details that are important to share with panelists when they review this quote. </a:t>
            </a:r>
          </a:p>
        </p:txBody>
      </p:sp>
    </p:spTree>
    <p:extLst>
      <p:ext uri="{BB962C8B-B14F-4D97-AF65-F5344CB8AC3E}">
        <p14:creationId xmlns:p14="http://schemas.microsoft.com/office/powerpoint/2010/main" val="152095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FE9"/>
        </a:solidFill>
        <a:effectLst/>
      </p:bgPr>
    </p:bg>
    <p:spTree>
      <p:nvGrpSpPr>
        <p:cNvPr id="1" name=""/>
        <p:cNvGrpSpPr/>
        <p:nvPr/>
      </p:nvGrpSpPr>
      <p:grpSpPr>
        <a:xfrm>
          <a:off x="0" y="0"/>
          <a:ext cx="0" cy="0"/>
          <a:chOff x="0" y="0"/>
          <a:chExt cx="0" cy="0"/>
        </a:xfrm>
      </p:grpSpPr>
      <p:sp>
        <p:nvSpPr>
          <p:cNvPr id="2" name="Freeform 2"/>
          <p:cNvSpPr/>
          <p:nvPr/>
        </p:nvSpPr>
        <p:spPr>
          <a:xfrm rot="2785693" flipH="1">
            <a:off x="-2991759" y="-3448829"/>
            <a:ext cx="8534093" cy="8555482"/>
          </a:xfrm>
          <a:custGeom>
            <a:avLst/>
            <a:gdLst/>
            <a:ahLst/>
            <a:cxnLst/>
            <a:rect l="l" t="t" r="r" b="b"/>
            <a:pathLst>
              <a:path w="8534093" h="8555482">
                <a:moveTo>
                  <a:pt x="8534093" y="0"/>
                </a:moveTo>
                <a:lnTo>
                  <a:pt x="0" y="0"/>
                </a:lnTo>
                <a:lnTo>
                  <a:pt x="0" y="8555481"/>
                </a:lnTo>
                <a:lnTo>
                  <a:pt x="8534093" y="8555481"/>
                </a:lnTo>
                <a:lnTo>
                  <a:pt x="8534093" y="0"/>
                </a:lnTo>
                <a:close/>
              </a:path>
            </a:pathLst>
          </a:custGeom>
          <a:blipFill>
            <a:blip>
              <a:alphaModFix amt="55000"/>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3" name="Group 3"/>
          <p:cNvGrpSpPr/>
          <p:nvPr/>
        </p:nvGrpSpPr>
        <p:grpSpPr>
          <a:xfrm>
            <a:off x="575730" y="5174834"/>
            <a:ext cx="7090423" cy="2266718"/>
            <a:chOff x="-2761" y="-66675"/>
            <a:chExt cx="2021148" cy="646136"/>
          </a:xfrm>
        </p:grpSpPr>
        <p:sp>
          <p:nvSpPr>
            <p:cNvPr id="4" name="Freeform 4"/>
            <p:cNvSpPr/>
            <p:nvPr/>
          </p:nvSpPr>
          <p:spPr>
            <a:xfrm>
              <a:off x="-2761" y="0"/>
              <a:ext cx="2018387" cy="579461"/>
            </a:xfrm>
            <a:custGeom>
              <a:avLst/>
              <a:gdLst/>
              <a:ahLst/>
              <a:cxnLst/>
              <a:rect l="l" t="t" r="r" b="b"/>
              <a:pathLst>
                <a:path w="2018387" h="579461">
                  <a:moveTo>
                    <a:pt x="31708" y="0"/>
                  </a:moveTo>
                  <a:lnTo>
                    <a:pt x="1986679" y="0"/>
                  </a:lnTo>
                  <a:cubicBezTo>
                    <a:pt x="2004191" y="0"/>
                    <a:pt x="2018387" y="14196"/>
                    <a:pt x="2018387" y="31708"/>
                  </a:cubicBezTo>
                  <a:lnTo>
                    <a:pt x="2018387" y="547753"/>
                  </a:lnTo>
                  <a:cubicBezTo>
                    <a:pt x="2018387" y="565264"/>
                    <a:pt x="2004191" y="579461"/>
                    <a:pt x="1986679" y="579461"/>
                  </a:cubicBezTo>
                  <a:lnTo>
                    <a:pt x="31708" y="579461"/>
                  </a:lnTo>
                  <a:cubicBezTo>
                    <a:pt x="14196" y="579461"/>
                    <a:pt x="0" y="565264"/>
                    <a:pt x="0" y="547753"/>
                  </a:cubicBezTo>
                  <a:lnTo>
                    <a:pt x="0" y="31708"/>
                  </a:lnTo>
                  <a:cubicBezTo>
                    <a:pt x="0" y="14196"/>
                    <a:pt x="14196" y="0"/>
                    <a:pt x="31708" y="0"/>
                  </a:cubicBezTo>
                  <a:close/>
                </a:path>
              </a:pathLst>
            </a:custGeom>
            <a:solidFill>
              <a:srgbClr val="113861"/>
            </a:solidFill>
          </p:spPr>
          <p:txBody>
            <a:bodyPr/>
            <a:lstStyle/>
            <a:p>
              <a:pPr algn="ctr"/>
              <a:endParaRPr lang="en-US" dirty="0"/>
            </a:p>
            <a:p>
              <a:pPr algn="ctr"/>
              <a:endParaRPr lang="en-US" dirty="0"/>
            </a:p>
            <a:p>
              <a:pPr algn="ctr"/>
              <a:endParaRPr lang="en-US" dirty="0"/>
            </a:p>
            <a:p>
              <a:pPr algn="ctr"/>
              <a:endParaRPr lang="en-US" dirty="0"/>
            </a:p>
          </p:txBody>
        </p:sp>
        <p:sp>
          <p:nvSpPr>
            <p:cNvPr id="5" name="TextBox 5"/>
            <p:cNvSpPr txBox="1"/>
            <p:nvPr/>
          </p:nvSpPr>
          <p:spPr>
            <a:xfrm>
              <a:off x="0" y="-66675"/>
              <a:ext cx="2018387" cy="646136"/>
            </a:xfrm>
            <a:prstGeom prst="rect">
              <a:avLst/>
            </a:prstGeom>
          </p:spPr>
          <p:txBody>
            <a:bodyPr lIns="50800" tIns="50800" rIns="50800" bIns="50800" rtlCol="0" anchor="ctr"/>
            <a:lstStyle/>
            <a:p>
              <a:pPr algn="ctr">
                <a:lnSpc>
                  <a:spcPts val="3623"/>
                </a:lnSpc>
              </a:pPr>
              <a:endParaRPr/>
            </a:p>
          </p:txBody>
        </p:sp>
      </p:grpSp>
      <p:grpSp>
        <p:nvGrpSpPr>
          <p:cNvPr id="6" name="Group 6"/>
          <p:cNvGrpSpPr/>
          <p:nvPr/>
        </p:nvGrpSpPr>
        <p:grpSpPr>
          <a:xfrm>
            <a:off x="5867057" y="7802456"/>
            <a:ext cx="7080737" cy="2032815"/>
            <a:chOff x="0" y="0"/>
            <a:chExt cx="2018387" cy="579461"/>
          </a:xfrm>
        </p:grpSpPr>
        <p:sp>
          <p:nvSpPr>
            <p:cNvPr id="7" name="Freeform 7"/>
            <p:cNvSpPr/>
            <p:nvPr/>
          </p:nvSpPr>
          <p:spPr>
            <a:xfrm>
              <a:off x="0" y="0"/>
              <a:ext cx="2018387" cy="579461"/>
            </a:xfrm>
            <a:custGeom>
              <a:avLst/>
              <a:gdLst/>
              <a:ahLst/>
              <a:cxnLst/>
              <a:rect l="l" t="t" r="r" b="b"/>
              <a:pathLst>
                <a:path w="2018387" h="579461">
                  <a:moveTo>
                    <a:pt x="31708" y="0"/>
                  </a:moveTo>
                  <a:lnTo>
                    <a:pt x="1986679" y="0"/>
                  </a:lnTo>
                  <a:cubicBezTo>
                    <a:pt x="2004191" y="0"/>
                    <a:pt x="2018387" y="14196"/>
                    <a:pt x="2018387" y="31708"/>
                  </a:cubicBezTo>
                  <a:lnTo>
                    <a:pt x="2018387" y="547753"/>
                  </a:lnTo>
                  <a:cubicBezTo>
                    <a:pt x="2018387" y="565264"/>
                    <a:pt x="2004191" y="579461"/>
                    <a:pt x="1986679" y="579461"/>
                  </a:cubicBezTo>
                  <a:lnTo>
                    <a:pt x="31708" y="579461"/>
                  </a:lnTo>
                  <a:cubicBezTo>
                    <a:pt x="14196" y="579461"/>
                    <a:pt x="0" y="565264"/>
                    <a:pt x="0" y="547753"/>
                  </a:cubicBezTo>
                  <a:lnTo>
                    <a:pt x="0" y="31708"/>
                  </a:lnTo>
                  <a:cubicBezTo>
                    <a:pt x="0" y="14196"/>
                    <a:pt x="14196" y="0"/>
                    <a:pt x="31708" y="0"/>
                  </a:cubicBezTo>
                  <a:close/>
                </a:path>
              </a:pathLst>
            </a:custGeom>
            <a:solidFill>
              <a:srgbClr val="113861"/>
            </a:solidFill>
          </p:spPr>
          <p:txBody>
            <a:bodyPr/>
            <a:lstStyle/>
            <a:p>
              <a:endParaRPr lang="en-US" dirty="0"/>
            </a:p>
          </p:txBody>
        </p:sp>
        <p:sp>
          <p:nvSpPr>
            <p:cNvPr id="8" name="TextBox 8"/>
            <p:cNvSpPr txBox="1"/>
            <p:nvPr/>
          </p:nvSpPr>
          <p:spPr>
            <a:xfrm>
              <a:off x="0" y="-66675"/>
              <a:ext cx="2018387" cy="646136"/>
            </a:xfrm>
            <a:prstGeom prst="rect">
              <a:avLst/>
            </a:prstGeom>
          </p:spPr>
          <p:txBody>
            <a:bodyPr lIns="50800" tIns="50800" rIns="50800" bIns="50800" rtlCol="0" anchor="ctr"/>
            <a:lstStyle/>
            <a:p>
              <a:pPr algn="ctr">
                <a:lnSpc>
                  <a:spcPts val="3623"/>
                </a:lnSpc>
              </a:pPr>
              <a:endParaRPr/>
            </a:p>
          </p:txBody>
        </p:sp>
      </p:grpSp>
      <p:sp>
        <p:nvSpPr>
          <p:cNvPr id="9" name="Freeform 9"/>
          <p:cNvSpPr/>
          <p:nvPr/>
        </p:nvSpPr>
        <p:spPr>
          <a:xfrm rot="-5008063">
            <a:off x="15685505" y="7167211"/>
            <a:ext cx="3942056" cy="3338166"/>
          </a:xfrm>
          <a:custGeom>
            <a:avLst/>
            <a:gdLst/>
            <a:ahLst/>
            <a:cxnLst/>
            <a:rect l="l" t="t" r="r" b="b"/>
            <a:pathLst>
              <a:path w="3942056" h="3338166">
                <a:moveTo>
                  <a:pt x="0" y="0"/>
                </a:moveTo>
                <a:lnTo>
                  <a:pt x="3942056" y="0"/>
                </a:lnTo>
                <a:lnTo>
                  <a:pt x="3942056" y="3338166"/>
                </a:lnTo>
                <a:lnTo>
                  <a:pt x="0" y="3338166"/>
                </a:lnTo>
                <a:lnTo>
                  <a:pt x="0" y="0"/>
                </a:lnTo>
                <a:close/>
              </a:path>
            </a:pathLst>
          </a:custGeom>
          <a:blipFill>
            <a:blip>
              <a:extLst>
                <a:ext uri="{96DAC541-7B7A-43D3-8B79-37D633B846F1}">
                  <asvg:svgBlip xmlns:asvg="http://schemas.microsoft.com/office/drawing/2016/SVG/main" r:embed="rId3"/>
                </a:ext>
              </a:extLst>
            </a:blip>
            <a:stretch>
              <a:fillRect r="-109088"/>
            </a:stretch>
          </a:blipFill>
        </p:spPr>
        <p:txBody>
          <a:bodyPr/>
          <a:lstStyle/>
          <a:p>
            <a:endParaRPr lang="en-US"/>
          </a:p>
        </p:txBody>
      </p:sp>
      <p:grpSp>
        <p:nvGrpSpPr>
          <p:cNvPr id="10" name="Group 10"/>
          <p:cNvGrpSpPr/>
          <p:nvPr/>
        </p:nvGrpSpPr>
        <p:grpSpPr>
          <a:xfrm>
            <a:off x="10137555" y="5408736"/>
            <a:ext cx="7080737" cy="2032815"/>
            <a:chOff x="0" y="0"/>
            <a:chExt cx="2018387" cy="579461"/>
          </a:xfrm>
        </p:grpSpPr>
        <p:sp>
          <p:nvSpPr>
            <p:cNvPr id="11" name="Freeform 11"/>
            <p:cNvSpPr/>
            <p:nvPr/>
          </p:nvSpPr>
          <p:spPr>
            <a:xfrm>
              <a:off x="0" y="0"/>
              <a:ext cx="2018387" cy="579461"/>
            </a:xfrm>
            <a:custGeom>
              <a:avLst/>
              <a:gdLst/>
              <a:ahLst/>
              <a:cxnLst/>
              <a:rect l="l" t="t" r="r" b="b"/>
              <a:pathLst>
                <a:path w="2018387" h="579461">
                  <a:moveTo>
                    <a:pt x="31708" y="0"/>
                  </a:moveTo>
                  <a:lnTo>
                    <a:pt x="1986679" y="0"/>
                  </a:lnTo>
                  <a:cubicBezTo>
                    <a:pt x="2004191" y="0"/>
                    <a:pt x="2018387" y="14196"/>
                    <a:pt x="2018387" y="31708"/>
                  </a:cubicBezTo>
                  <a:lnTo>
                    <a:pt x="2018387" y="547753"/>
                  </a:lnTo>
                  <a:cubicBezTo>
                    <a:pt x="2018387" y="565264"/>
                    <a:pt x="2004191" y="579461"/>
                    <a:pt x="1986679" y="579461"/>
                  </a:cubicBezTo>
                  <a:lnTo>
                    <a:pt x="31708" y="579461"/>
                  </a:lnTo>
                  <a:cubicBezTo>
                    <a:pt x="14196" y="579461"/>
                    <a:pt x="0" y="565264"/>
                    <a:pt x="0" y="547753"/>
                  </a:cubicBezTo>
                  <a:lnTo>
                    <a:pt x="0" y="31708"/>
                  </a:lnTo>
                  <a:cubicBezTo>
                    <a:pt x="0" y="14196"/>
                    <a:pt x="14196" y="0"/>
                    <a:pt x="31708" y="0"/>
                  </a:cubicBezTo>
                  <a:close/>
                </a:path>
              </a:pathLst>
            </a:custGeom>
            <a:solidFill>
              <a:srgbClr val="113861"/>
            </a:solidFill>
          </p:spPr>
          <p:txBody>
            <a:bodyPr/>
            <a:lstStyle/>
            <a:p>
              <a:endParaRPr lang="en-US" dirty="0"/>
            </a:p>
          </p:txBody>
        </p:sp>
        <p:sp>
          <p:nvSpPr>
            <p:cNvPr id="12" name="TextBox 12"/>
            <p:cNvSpPr txBox="1"/>
            <p:nvPr/>
          </p:nvSpPr>
          <p:spPr>
            <a:xfrm>
              <a:off x="0" y="-66675"/>
              <a:ext cx="2018387" cy="646136"/>
            </a:xfrm>
            <a:prstGeom prst="rect">
              <a:avLst/>
            </a:prstGeom>
          </p:spPr>
          <p:txBody>
            <a:bodyPr lIns="50800" tIns="50800" rIns="50800" bIns="50800" rtlCol="0" anchor="ctr"/>
            <a:lstStyle/>
            <a:p>
              <a:pPr algn="ctr">
                <a:lnSpc>
                  <a:spcPts val="3623"/>
                </a:lnSpc>
              </a:pPr>
              <a:endParaRPr/>
            </a:p>
          </p:txBody>
        </p:sp>
      </p:grpSp>
      <p:sp>
        <p:nvSpPr>
          <p:cNvPr id="16" name="Freeform 16"/>
          <p:cNvSpPr/>
          <p:nvPr/>
        </p:nvSpPr>
        <p:spPr>
          <a:xfrm>
            <a:off x="165660" y="5078295"/>
            <a:ext cx="4056119" cy="752226"/>
          </a:xfrm>
          <a:custGeom>
            <a:avLst/>
            <a:gdLst/>
            <a:ahLst/>
            <a:cxnLst/>
            <a:rect l="l" t="t" r="r" b="b"/>
            <a:pathLst>
              <a:path w="4056119" h="752226">
                <a:moveTo>
                  <a:pt x="0" y="0"/>
                </a:moveTo>
                <a:lnTo>
                  <a:pt x="4056119" y="0"/>
                </a:lnTo>
                <a:lnTo>
                  <a:pt x="4056119" y="752225"/>
                </a:lnTo>
                <a:lnTo>
                  <a:pt x="0" y="75222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17"/>
          <p:cNvSpPr/>
          <p:nvPr/>
        </p:nvSpPr>
        <p:spPr>
          <a:xfrm>
            <a:off x="5246094" y="7517285"/>
            <a:ext cx="4056119" cy="752226"/>
          </a:xfrm>
          <a:custGeom>
            <a:avLst/>
            <a:gdLst/>
            <a:ahLst/>
            <a:cxnLst/>
            <a:rect l="l" t="t" r="r" b="b"/>
            <a:pathLst>
              <a:path w="4056119" h="752226">
                <a:moveTo>
                  <a:pt x="0" y="0"/>
                </a:moveTo>
                <a:lnTo>
                  <a:pt x="4056119" y="0"/>
                </a:lnTo>
                <a:lnTo>
                  <a:pt x="4056119" y="752226"/>
                </a:lnTo>
                <a:lnTo>
                  <a:pt x="0" y="75222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18"/>
          <p:cNvSpPr/>
          <p:nvPr/>
        </p:nvSpPr>
        <p:spPr>
          <a:xfrm rot="2268482" flipH="1">
            <a:off x="11173516" y="1944090"/>
            <a:ext cx="9662263" cy="6969684"/>
          </a:xfrm>
          <a:custGeom>
            <a:avLst/>
            <a:gdLst/>
            <a:ahLst/>
            <a:cxnLst/>
            <a:rect l="l" t="t" r="r" b="b"/>
            <a:pathLst>
              <a:path w="9662263" h="6969684">
                <a:moveTo>
                  <a:pt x="9662264" y="0"/>
                </a:moveTo>
                <a:lnTo>
                  <a:pt x="0" y="0"/>
                </a:lnTo>
                <a:lnTo>
                  <a:pt x="0" y="6969684"/>
                </a:lnTo>
                <a:lnTo>
                  <a:pt x="9662264" y="6969684"/>
                </a:lnTo>
                <a:lnTo>
                  <a:pt x="9662264" y="0"/>
                </a:lnTo>
                <a:close/>
              </a:path>
            </a:pathLst>
          </a:custGeom>
          <a:blipFill>
            <a:blip>
              <a:extLst>
                <a:ext uri="{96DAC541-7B7A-43D3-8B79-37D633B846F1}">
                  <asvg:svgBlip xmlns:asvg="http://schemas.microsoft.com/office/drawing/2016/SVG/main" r:embed="rId5"/>
                </a:ext>
              </a:extLst>
            </a:blip>
            <a:stretch>
              <a:fillRect b="-105002"/>
            </a:stretch>
          </a:blipFill>
        </p:spPr>
        <p:txBody>
          <a:bodyPr/>
          <a:lstStyle/>
          <a:p>
            <a:endParaRPr lang="en-US"/>
          </a:p>
        </p:txBody>
      </p:sp>
      <p:sp>
        <p:nvSpPr>
          <p:cNvPr id="19" name="Freeform 19"/>
          <p:cNvSpPr/>
          <p:nvPr/>
        </p:nvSpPr>
        <p:spPr>
          <a:xfrm>
            <a:off x="9728682" y="5032623"/>
            <a:ext cx="4056119" cy="752226"/>
          </a:xfrm>
          <a:custGeom>
            <a:avLst/>
            <a:gdLst/>
            <a:ahLst/>
            <a:cxnLst/>
            <a:rect l="l" t="t" r="r" b="b"/>
            <a:pathLst>
              <a:path w="4056119" h="752226">
                <a:moveTo>
                  <a:pt x="0" y="0"/>
                </a:moveTo>
                <a:lnTo>
                  <a:pt x="4056119" y="0"/>
                </a:lnTo>
                <a:lnTo>
                  <a:pt x="4056119" y="752225"/>
                </a:lnTo>
                <a:lnTo>
                  <a:pt x="0" y="75222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1" name="Freeform 21"/>
          <p:cNvSpPr/>
          <p:nvPr/>
        </p:nvSpPr>
        <p:spPr>
          <a:xfrm>
            <a:off x="3243705" y="5078295"/>
            <a:ext cx="2906951" cy="752226"/>
          </a:xfrm>
          <a:custGeom>
            <a:avLst/>
            <a:gdLst/>
            <a:ahLst/>
            <a:cxnLst/>
            <a:rect l="l" t="t" r="r" b="b"/>
            <a:pathLst>
              <a:path w="2906951" h="752226">
                <a:moveTo>
                  <a:pt x="0" y="0"/>
                </a:moveTo>
                <a:lnTo>
                  <a:pt x="2906951" y="0"/>
                </a:lnTo>
                <a:lnTo>
                  <a:pt x="2906951" y="752225"/>
                </a:lnTo>
                <a:lnTo>
                  <a:pt x="0" y="752225"/>
                </a:lnTo>
                <a:lnTo>
                  <a:pt x="0" y="0"/>
                </a:lnTo>
                <a:close/>
              </a:path>
            </a:pathLst>
          </a:custGeom>
          <a:blipFill>
            <a:blip>
              <a:extLst>
                <a:ext uri="{96DAC541-7B7A-43D3-8B79-37D633B846F1}">
                  <asvg:svgBlip xmlns:asvg="http://schemas.microsoft.com/office/drawing/2016/SVG/main" r:embed="rId6"/>
                </a:ext>
              </a:extLst>
            </a:blip>
            <a:stretch>
              <a:fillRect l="-39531"/>
            </a:stretch>
          </a:blipFill>
        </p:spPr>
        <p:txBody>
          <a:bodyPr/>
          <a:lstStyle/>
          <a:p>
            <a:endParaRPr lang="en-US"/>
          </a:p>
        </p:txBody>
      </p:sp>
      <p:sp>
        <p:nvSpPr>
          <p:cNvPr id="22" name="Freeform 22"/>
          <p:cNvSpPr/>
          <p:nvPr/>
        </p:nvSpPr>
        <p:spPr>
          <a:xfrm>
            <a:off x="13097696" y="5032623"/>
            <a:ext cx="2906951" cy="752226"/>
          </a:xfrm>
          <a:custGeom>
            <a:avLst/>
            <a:gdLst/>
            <a:ahLst/>
            <a:cxnLst/>
            <a:rect l="l" t="t" r="r" b="b"/>
            <a:pathLst>
              <a:path w="2906951" h="752226">
                <a:moveTo>
                  <a:pt x="0" y="0"/>
                </a:moveTo>
                <a:lnTo>
                  <a:pt x="2906951" y="0"/>
                </a:lnTo>
                <a:lnTo>
                  <a:pt x="2906951" y="752225"/>
                </a:lnTo>
                <a:lnTo>
                  <a:pt x="0" y="752225"/>
                </a:lnTo>
                <a:lnTo>
                  <a:pt x="0" y="0"/>
                </a:lnTo>
                <a:close/>
              </a:path>
            </a:pathLst>
          </a:custGeom>
          <a:blipFill>
            <a:blip>
              <a:extLst>
                <a:ext uri="{96DAC541-7B7A-43D3-8B79-37D633B846F1}">
                  <asvg:svgBlip xmlns:asvg="http://schemas.microsoft.com/office/drawing/2016/SVG/main" r:embed="rId6"/>
                </a:ext>
              </a:extLst>
            </a:blip>
            <a:stretch>
              <a:fillRect l="-39531"/>
            </a:stretch>
          </a:blipFill>
        </p:spPr>
        <p:txBody>
          <a:bodyPr/>
          <a:lstStyle/>
          <a:p>
            <a:endParaRPr lang="en-US"/>
          </a:p>
        </p:txBody>
      </p:sp>
      <p:sp>
        <p:nvSpPr>
          <p:cNvPr id="23" name="Freeform 23"/>
          <p:cNvSpPr/>
          <p:nvPr/>
        </p:nvSpPr>
        <p:spPr>
          <a:xfrm>
            <a:off x="8481677" y="7517285"/>
            <a:ext cx="2906951" cy="752226"/>
          </a:xfrm>
          <a:custGeom>
            <a:avLst/>
            <a:gdLst/>
            <a:ahLst/>
            <a:cxnLst/>
            <a:rect l="l" t="t" r="r" b="b"/>
            <a:pathLst>
              <a:path w="2906951" h="752226">
                <a:moveTo>
                  <a:pt x="0" y="0"/>
                </a:moveTo>
                <a:lnTo>
                  <a:pt x="2906951" y="0"/>
                </a:lnTo>
                <a:lnTo>
                  <a:pt x="2906951" y="752226"/>
                </a:lnTo>
                <a:lnTo>
                  <a:pt x="0" y="752226"/>
                </a:lnTo>
                <a:lnTo>
                  <a:pt x="0" y="0"/>
                </a:lnTo>
                <a:close/>
              </a:path>
            </a:pathLst>
          </a:custGeom>
          <a:blipFill>
            <a:blip>
              <a:extLst>
                <a:ext uri="{96DAC541-7B7A-43D3-8B79-37D633B846F1}">
                  <asvg:svgBlip xmlns:asvg="http://schemas.microsoft.com/office/drawing/2016/SVG/main" r:embed="rId6"/>
                </a:ext>
              </a:extLst>
            </a:blip>
            <a:stretch>
              <a:fillRect l="-39531"/>
            </a:stretch>
          </a:blipFill>
        </p:spPr>
        <p:txBody>
          <a:bodyPr/>
          <a:lstStyle/>
          <a:p>
            <a:endParaRPr lang="en-US"/>
          </a:p>
        </p:txBody>
      </p:sp>
      <p:sp>
        <p:nvSpPr>
          <p:cNvPr id="27" name="TextBox 27"/>
          <p:cNvSpPr txBox="1"/>
          <p:nvPr/>
        </p:nvSpPr>
        <p:spPr>
          <a:xfrm>
            <a:off x="1028700" y="1370708"/>
            <a:ext cx="7336962" cy="882165"/>
          </a:xfrm>
          <a:prstGeom prst="rect">
            <a:avLst/>
          </a:prstGeom>
        </p:spPr>
        <p:txBody>
          <a:bodyPr lIns="0" tIns="0" rIns="0" bIns="0" rtlCol="0" anchor="t">
            <a:spAutoFit/>
          </a:bodyPr>
          <a:lstStyle/>
          <a:p>
            <a:pPr algn="l">
              <a:lnSpc>
                <a:spcPts val="6981"/>
              </a:lnSpc>
            </a:pPr>
            <a:r>
              <a:rPr lang="en-US" sz="5817" b="1" dirty="0">
                <a:solidFill>
                  <a:srgbClr val="0C3E80"/>
                </a:solidFill>
                <a:latin typeface="Poppins Semi-Bold"/>
                <a:ea typeface="Poppins Semi-Bold"/>
                <a:cs typeface="Poppins Semi-Bold"/>
                <a:sym typeface="Poppins Semi-Bold"/>
              </a:rPr>
              <a:t>Arts &amp; Culture Plan</a:t>
            </a:r>
          </a:p>
        </p:txBody>
      </p:sp>
      <p:sp>
        <p:nvSpPr>
          <p:cNvPr id="32" name="TextBox 32"/>
          <p:cNvSpPr txBox="1"/>
          <p:nvPr/>
        </p:nvSpPr>
        <p:spPr>
          <a:xfrm>
            <a:off x="330299" y="5308759"/>
            <a:ext cx="424128" cy="449296"/>
          </a:xfrm>
          <a:prstGeom prst="rect">
            <a:avLst/>
          </a:prstGeom>
        </p:spPr>
        <p:txBody>
          <a:bodyPr lIns="0" tIns="0" rIns="0" bIns="0" rtlCol="0" anchor="t">
            <a:spAutoFit/>
          </a:bodyPr>
          <a:lstStyle/>
          <a:p>
            <a:pPr marL="0" lvl="0" indent="0" algn="ctr">
              <a:lnSpc>
                <a:spcPts val="3328"/>
              </a:lnSpc>
            </a:pPr>
            <a:r>
              <a:rPr lang="en-US" sz="2972" b="1" spc="29" dirty="0">
                <a:solidFill>
                  <a:srgbClr val="013064"/>
                </a:solidFill>
                <a:latin typeface="Poppins Semi-Bold"/>
                <a:ea typeface="Poppins Semi-Bold"/>
                <a:cs typeface="Poppins Semi-Bold"/>
                <a:sym typeface="Poppins Semi-Bold"/>
              </a:rPr>
              <a:t>1</a:t>
            </a:r>
          </a:p>
        </p:txBody>
      </p:sp>
      <p:sp>
        <p:nvSpPr>
          <p:cNvPr id="33" name="TextBox 33"/>
          <p:cNvSpPr txBox="1"/>
          <p:nvPr/>
        </p:nvSpPr>
        <p:spPr>
          <a:xfrm>
            <a:off x="5380601" y="7668750"/>
            <a:ext cx="424128" cy="424090"/>
          </a:xfrm>
          <a:prstGeom prst="rect">
            <a:avLst/>
          </a:prstGeom>
        </p:spPr>
        <p:txBody>
          <a:bodyPr lIns="0" tIns="0" rIns="0" bIns="0" rtlCol="0" anchor="t">
            <a:spAutoFit/>
          </a:bodyPr>
          <a:lstStyle/>
          <a:p>
            <a:pPr marL="0" lvl="0" indent="0" algn="ctr">
              <a:lnSpc>
                <a:spcPts val="3328"/>
              </a:lnSpc>
            </a:pPr>
            <a:r>
              <a:rPr lang="en-US" sz="2972" b="1" spc="29" dirty="0">
                <a:solidFill>
                  <a:srgbClr val="013064"/>
                </a:solidFill>
                <a:latin typeface="Poppins Semi-Bold"/>
                <a:ea typeface="Poppins Semi-Bold"/>
                <a:cs typeface="Poppins Semi-Bold"/>
                <a:sym typeface="Poppins Semi-Bold"/>
              </a:rPr>
              <a:t>3</a:t>
            </a:r>
          </a:p>
        </p:txBody>
      </p:sp>
      <p:sp>
        <p:nvSpPr>
          <p:cNvPr id="34" name="TextBox 34"/>
          <p:cNvSpPr txBox="1"/>
          <p:nvPr/>
        </p:nvSpPr>
        <p:spPr>
          <a:xfrm>
            <a:off x="9882438" y="5212215"/>
            <a:ext cx="424128" cy="424090"/>
          </a:xfrm>
          <a:prstGeom prst="rect">
            <a:avLst/>
          </a:prstGeom>
        </p:spPr>
        <p:txBody>
          <a:bodyPr lIns="0" tIns="0" rIns="0" bIns="0" rtlCol="0" anchor="t">
            <a:spAutoFit/>
          </a:bodyPr>
          <a:lstStyle/>
          <a:p>
            <a:pPr marL="0" lvl="0" indent="0" algn="ctr">
              <a:lnSpc>
                <a:spcPts val="3328"/>
              </a:lnSpc>
            </a:pPr>
            <a:r>
              <a:rPr lang="en-US" sz="2972" b="1" spc="29" dirty="0">
                <a:solidFill>
                  <a:srgbClr val="013064"/>
                </a:solidFill>
                <a:latin typeface="Poppins Semi-Bold"/>
                <a:ea typeface="Poppins Semi-Bold"/>
                <a:cs typeface="Poppins Semi-Bold"/>
                <a:sym typeface="Poppins Semi-Bold"/>
              </a:rPr>
              <a:t>2</a:t>
            </a:r>
          </a:p>
        </p:txBody>
      </p:sp>
      <p:grpSp>
        <p:nvGrpSpPr>
          <p:cNvPr id="40" name="Group 40"/>
          <p:cNvGrpSpPr/>
          <p:nvPr/>
        </p:nvGrpSpPr>
        <p:grpSpPr>
          <a:xfrm>
            <a:off x="8682048" y="1294311"/>
            <a:ext cx="620165" cy="620165"/>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13861"/>
            </a:solidFill>
          </p:spPr>
          <p:txBody>
            <a:bodyPr/>
            <a:lstStyle/>
            <a:p>
              <a:endParaRPr lang="en-US"/>
            </a:p>
          </p:txBody>
        </p:sp>
        <p:sp>
          <p:nvSpPr>
            <p:cNvPr id="42" name="TextBox 42"/>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43" name="Group 43"/>
          <p:cNvGrpSpPr/>
          <p:nvPr/>
        </p:nvGrpSpPr>
        <p:grpSpPr>
          <a:xfrm>
            <a:off x="9261394" y="-948882"/>
            <a:ext cx="1752322" cy="1752322"/>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CBBB"/>
            </a:solidFill>
          </p:spPr>
          <p:txBody>
            <a:bodyPr/>
            <a:lstStyle/>
            <a:p>
              <a:endParaRPr lang="en-US"/>
            </a:p>
          </p:txBody>
        </p:sp>
        <p:sp>
          <p:nvSpPr>
            <p:cNvPr id="45" name="TextBox 45"/>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25" name="TextBox 24">
            <a:extLst>
              <a:ext uri="{FF2B5EF4-FFF2-40B4-BE49-F238E27FC236}">
                <a16:creationId xmlns:a16="http://schemas.microsoft.com/office/drawing/2014/main" id="{DE661E22-5A05-0EDE-8FF7-85386982FE1D}"/>
              </a:ext>
            </a:extLst>
          </p:cNvPr>
          <p:cNvSpPr txBox="1"/>
          <p:nvPr/>
        </p:nvSpPr>
        <p:spPr>
          <a:xfrm>
            <a:off x="8149943" y="2647416"/>
            <a:ext cx="7854704" cy="1754326"/>
          </a:xfrm>
          <a:prstGeom prst="rect">
            <a:avLst/>
          </a:prstGeom>
          <a:noFill/>
        </p:spPr>
        <p:txBody>
          <a:bodyPr wrap="square" rtlCol="0">
            <a:spAutoFit/>
          </a:bodyPr>
          <a:lstStyle/>
          <a:p>
            <a:r>
              <a:rPr lang="en-US" dirty="0"/>
              <a:t>The Venue Access grant was inspired by the </a:t>
            </a:r>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7"/>
              </a:rPr>
              <a:t>City of Charlotte Arts &amp; Culture Plan</a:t>
            </a:r>
            <a:r>
              <a:rPr lang="en-US" dirty="0">
                <a:solidFill>
                  <a:srgbClr val="467886"/>
                </a:solidFill>
                <a:latin typeface="Aptos" panose="020B0004020202020204" pitchFamily="34" charset="0"/>
                <a:ea typeface="Aptos" panose="020B0004020202020204" pitchFamily="34" charset="0"/>
                <a:cs typeface="Aptos" panose="020B0004020202020204" pitchFamily="34" charset="0"/>
              </a:rPr>
              <a:t>. </a:t>
            </a:r>
            <a:r>
              <a:rPr lang="en-US" dirty="0">
                <a:latin typeface="Aptos" panose="020B0004020202020204" pitchFamily="34" charset="0"/>
                <a:ea typeface="Aptos" panose="020B0004020202020204" pitchFamily="34" charset="0"/>
                <a:cs typeface="Aptos" panose="020B0004020202020204" pitchFamily="34" charset="0"/>
              </a:rPr>
              <a:t>This proposal outlined a vision to sustain and grow the arts and culture sector in the Charlotte-Mecklenburg area. This funding opportunity aligns with the strategic priorities to </a:t>
            </a:r>
            <a:r>
              <a:rPr lang="en-US" i="1" dirty="0">
                <a:latin typeface="Aptos" panose="020B0004020202020204" pitchFamily="34" charset="0"/>
                <a:ea typeface="Aptos" panose="020B0004020202020204" pitchFamily="34" charset="0"/>
                <a:cs typeface="Aptos" panose="020B0004020202020204" pitchFamily="34" charset="0"/>
              </a:rPr>
              <a:t>Connected Community </a:t>
            </a:r>
            <a:r>
              <a:rPr lang="en-US" dirty="0">
                <a:latin typeface="Aptos" panose="020B0004020202020204" pitchFamily="34" charset="0"/>
                <a:ea typeface="Aptos" panose="020B0004020202020204" pitchFamily="34" charset="0"/>
                <a:cs typeface="Aptos" panose="020B0004020202020204" pitchFamily="34" charset="0"/>
              </a:rPr>
              <a:t>and promoting </a:t>
            </a:r>
            <a:r>
              <a:rPr lang="en-US" i="1" dirty="0">
                <a:latin typeface="Aptos" panose="020B0004020202020204" pitchFamily="34" charset="0"/>
                <a:ea typeface="Aptos" panose="020B0004020202020204" pitchFamily="34" charset="0"/>
                <a:cs typeface="Aptos" panose="020B0004020202020204" pitchFamily="34" charset="0"/>
              </a:rPr>
              <a:t>Economic Opportunities</a:t>
            </a:r>
            <a:r>
              <a:rPr lang="en-US" dirty="0">
                <a:latin typeface="Aptos" panose="020B0004020202020204" pitchFamily="34" charset="0"/>
                <a:ea typeface="Aptos" panose="020B0004020202020204" pitchFamily="34" charset="0"/>
                <a:cs typeface="Aptos" panose="020B0004020202020204" pitchFamily="34" charset="0"/>
              </a:rPr>
              <a:t>. Successful proposals will demonstrate how their projects contribute to the broader county goals, such as:</a:t>
            </a:r>
            <a:endParaRPr lang="en-US" dirty="0"/>
          </a:p>
        </p:txBody>
      </p:sp>
      <p:sp>
        <p:nvSpPr>
          <p:cNvPr id="13" name="TextBox 12">
            <a:extLst>
              <a:ext uri="{FF2B5EF4-FFF2-40B4-BE49-F238E27FC236}">
                <a16:creationId xmlns:a16="http://schemas.microsoft.com/office/drawing/2014/main" id="{B0718BD8-A244-826E-4AD3-32573FE43418}"/>
              </a:ext>
            </a:extLst>
          </p:cNvPr>
          <p:cNvSpPr txBox="1"/>
          <p:nvPr/>
        </p:nvSpPr>
        <p:spPr>
          <a:xfrm flipH="1">
            <a:off x="1463549" y="6219179"/>
            <a:ext cx="5714921" cy="646331"/>
          </a:xfrm>
          <a:prstGeom prst="rect">
            <a:avLst/>
          </a:prstGeom>
          <a:noFill/>
        </p:spPr>
        <p:txBody>
          <a:bodyPr wrap="square" rtlCol="0">
            <a:spAutoFit/>
          </a:bodyPr>
          <a:lstStyle/>
          <a:p>
            <a:r>
              <a:rPr lang="en-US" dirty="0"/>
              <a:t>	</a:t>
            </a:r>
            <a:r>
              <a:rPr lang="en-US" dirty="0">
                <a:solidFill>
                  <a:schemeClr val="bg1"/>
                </a:solidFill>
              </a:rPr>
              <a:t>Fostering access to physical, social, and informational resources for all community members.</a:t>
            </a:r>
          </a:p>
        </p:txBody>
      </p:sp>
      <p:sp>
        <p:nvSpPr>
          <p:cNvPr id="20" name="TextBox 19">
            <a:extLst>
              <a:ext uri="{FF2B5EF4-FFF2-40B4-BE49-F238E27FC236}">
                <a16:creationId xmlns:a16="http://schemas.microsoft.com/office/drawing/2014/main" id="{09BE4222-0CF6-AE7B-5BE7-43243E7D2D2F}"/>
              </a:ext>
            </a:extLst>
          </p:cNvPr>
          <p:cNvSpPr txBox="1"/>
          <p:nvPr/>
        </p:nvSpPr>
        <p:spPr>
          <a:xfrm>
            <a:off x="6510749" y="8808472"/>
            <a:ext cx="6844471" cy="369332"/>
          </a:xfrm>
          <a:prstGeom prst="rect">
            <a:avLst/>
          </a:prstGeom>
          <a:noFill/>
        </p:spPr>
        <p:txBody>
          <a:bodyPr wrap="square" rtlCol="0">
            <a:spAutoFit/>
          </a:bodyPr>
          <a:lstStyle/>
          <a:p>
            <a:r>
              <a:rPr lang="en-US" dirty="0">
                <a:solidFill>
                  <a:schemeClr val="bg1"/>
                </a:solidFill>
              </a:rPr>
              <a:t>Building a community where all people can thrive and be well.</a:t>
            </a:r>
          </a:p>
        </p:txBody>
      </p:sp>
      <p:sp>
        <p:nvSpPr>
          <p:cNvPr id="24" name="TextBox 23">
            <a:extLst>
              <a:ext uri="{FF2B5EF4-FFF2-40B4-BE49-F238E27FC236}">
                <a16:creationId xmlns:a16="http://schemas.microsoft.com/office/drawing/2014/main" id="{13AEE424-D27F-28C3-3540-340A77E2EDD0}"/>
              </a:ext>
            </a:extLst>
          </p:cNvPr>
          <p:cNvSpPr txBox="1"/>
          <p:nvPr/>
        </p:nvSpPr>
        <p:spPr>
          <a:xfrm>
            <a:off x="10533330" y="6250994"/>
            <a:ext cx="5715000" cy="646331"/>
          </a:xfrm>
          <a:prstGeom prst="rect">
            <a:avLst/>
          </a:prstGeom>
          <a:noFill/>
        </p:spPr>
        <p:txBody>
          <a:bodyPr wrap="square" rtlCol="0">
            <a:spAutoFit/>
          </a:bodyPr>
          <a:lstStyle/>
          <a:p>
            <a:pPr algn="ctr"/>
            <a:r>
              <a:rPr lang="en-US" dirty="0"/>
              <a:t>	</a:t>
            </a:r>
            <a:r>
              <a:rPr lang="en-US" dirty="0">
                <a:solidFill>
                  <a:schemeClr val="bg1"/>
                </a:solidFill>
              </a:rPr>
              <a:t>Providing economic opportunities for individuals and businesses.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1EFE9"/>
        </a:solidFill>
        <a:effectLst/>
      </p:bgPr>
    </p:bg>
    <p:spTree>
      <p:nvGrpSpPr>
        <p:cNvPr id="1" name="">
          <a:extLst>
            <a:ext uri="{FF2B5EF4-FFF2-40B4-BE49-F238E27FC236}">
              <a16:creationId xmlns:a16="http://schemas.microsoft.com/office/drawing/2014/main" id="{AD25AB2C-D104-04EA-B4CD-2F77671959E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4F557C6-9999-6EA1-063D-9822DFBAEE70}"/>
              </a:ext>
            </a:extLst>
          </p:cNvPr>
          <p:cNvSpPr/>
          <p:nvPr/>
        </p:nvSpPr>
        <p:spPr>
          <a:xfrm rot="2785693">
            <a:off x="12394265" y="-3258566"/>
            <a:ext cx="8534093" cy="8555482"/>
          </a:xfrm>
          <a:custGeom>
            <a:avLst/>
            <a:gdLst/>
            <a:ahLst/>
            <a:cxnLst/>
            <a:rect l="l" t="t" r="r" b="b"/>
            <a:pathLst>
              <a:path w="8534093" h="8555482">
                <a:moveTo>
                  <a:pt x="0" y="0"/>
                </a:moveTo>
                <a:lnTo>
                  <a:pt x="8534093" y="0"/>
                </a:lnTo>
                <a:lnTo>
                  <a:pt x="8534093" y="8555482"/>
                </a:lnTo>
                <a:lnTo>
                  <a:pt x="0" y="8555482"/>
                </a:lnTo>
                <a:lnTo>
                  <a:pt x="0" y="0"/>
                </a:lnTo>
                <a:close/>
              </a:path>
            </a:pathLst>
          </a:custGeom>
          <a:blipFill>
            <a:blip>
              <a:alphaModFix amt="5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3417818C-E789-8FD8-616D-582943C51A02}"/>
              </a:ext>
            </a:extLst>
          </p:cNvPr>
          <p:cNvSpPr/>
          <p:nvPr/>
        </p:nvSpPr>
        <p:spPr>
          <a:xfrm rot="-6212524" flipV="1">
            <a:off x="-1439817" y="7444035"/>
            <a:ext cx="3942056" cy="3338166"/>
          </a:xfrm>
          <a:custGeom>
            <a:avLst/>
            <a:gdLst/>
            <a:ahLst/>
            <a:cxnLst/>
            <a:rect l="l" t="t" r="r" b="b"/>
            <a:pathLst>
              <a:path w="3942056" h="3338166">
                <a:moveTo>
                  <a:pt x="0" y="3338167"/>
                </a:moveTo>
                <a:lnTo>
                  <a:pt x="3942056" y="3338167"/>
                </a:lnTo>
                <a:lnTo>
                  <a:pt x="3942056" y="0"/>
                </a:lnTo>
                <a:lnTo>
                  <a:pt x="0" y="0"/>
                </a:lnTo>
                <a:lnTo>
                  <a:pt x="0" y="3338167"/>
                </a:lnTo>
                <a:close/>
              </a:path>
            </a:pathLst>
          </a:custGeom>
          <a:blipFill>
            <a:blip>
              <a:extLst>
                <a:ext uri="{96DAC541-7B7A-43D3-8B79-37D633B846F1}">
                  <asvg:svgBlip xmlns:asvg="http://schemas.microsoft.com/office/drawing/2016/SVG/main" r:embed="rId4"/>
                </a:ext>
              </a:extLst>
            </a:blip>
            <a:stretch>
              <a:fillRect r="-109088"/>
            </a:stretch>
          </a:blipFill>
        </p:spPr>
        <p:txBody>
          <a:bodyPr/>
          <a:lstStyle/>
          <a:p>
            <a:endParaRPr lang="en-US"/>
          </a:p>
        </p:txBody>
      </p:sp>
      <p:grpSp>
        <p:nvGrpSpPr>
          <p:cNvPr id="5" name="Group 5">
            <a:extLst>
              <a:ext uri="{FF2B5EF4-FFF2-40B4-BE49-F238E27FC236}">
                <a16:creationId xmlns:a16="http://schemas.microsoft.com/office/drawing/2014/main" id="{7518F90F-2D9C-4FE1-CEBA-9F03C552E60D}"/>
              </a:ext>
            </a:extLst>
          </p:cNvPr>
          <p:cNvGrpSpPr/>
          <p:nvPr/>
        </p:nvGrpSpPr>
        <p:grpSpPr>
          <a:xfrm>
            <a:off x="6393172" y="709093"/>
            <a:ext cx="620165" cy="620165"/>
            <a:chOff x="0" y="0"/>
            <a:chExt cx="812800" cy="812800"/>
          </a:xfrm>
        </p:grpSpPr>
        <p:sp>
          <p:nvSpPr>
            <p:cNvPr id="6" name="Freeform 6">
              <a:extLst>
                <a:ext uri="{FF2B5EF4-FFF2-40B4-BE49-F238E27FC236}">
                  <a16:creationId xmlns:a16="http://schemas.microsoft.com/office/drawing/2014/main" id="{1B9FF150-3B6A-6C1D-8B99-0F604AE499B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CBBB"/>
            </a:solidFill>
          </p:spPr>
          <p:txBody>
            <a:bodyPr/>
            <a:lstStyle/>
            <a:p>
              <a:endParaRPr lang="en-US"/>
            </a:p>
          </p:txBody>
        </p:sp>
        <p:sp>
          <p:nvSpPr>
            <p:cNvPr id="7" name="TextBox 7">
              <a:extLst>
                <a:ext uri="{FF2B5EF4-FFF2-40B4-BE49-F238E27FC236}">
                  <a16:creationId xmlns:a16="http://schemas.microsoft.com/office/drawing/2014/main" id="{6952D458-7131-E4A6-7E4A-8907E3C69FA4}"/>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8" name="Group 8">
            <a:extLst>
              <a:ext uri="{FF2B5EF4-FFF2-40B4-BE49-F238E27FC236}">
                <a16:creationId xmlns:a16="http://schemas.microsoft.com/office/drawing/2014/main" id="{EF01050D-E2F5-0053-ADBE-44EDF568399F}"/>
              </a:ext>
            </a:extLst>
          </p:cNvPr>
          <p:cNvGrpSpPr/>
          <p:nvPr/>
        </p:nvGrpSpPr>
        <p:grpSpPr>
          <a:xfrm>
            <a:off x="7252718" y="-719121"/>
            <a:ext cx="1752322" cy="1752322"/>
            <a:chOff x="0" y="0"/>
            <a:chExt cx="812800" cy="812800"/>
          </a:xfrm>
        </p:grpSpPr>
        <p:sp>
          <p:nvSpPr>
            <p:cNvPr id="9" name="Freeform 9">
              <a:extLst>
                <a:ext uri="{FF2B5EF4-FFF2-40B4-BE49-F238E27FC236}">
                  <a16:creationId xmlns:a16="http://schemas.microsoft.com/office/drawing/2014/main" id="{4D10729B-DDD6-AB6E-5B03-52553708BE3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13861"/>
            </a:solidFill>
          </p:spPr>
          <p:txBody>
            <a:bodyPr/>
            <a:lstStyle/>
            <a:p>
              <a:endParaRPr lang="en-US"/>
            </a:p>
          </p:txBody>
        </p:sp>
        <p:sp>
          <p:nvSpPr>
            <p:cNvPr id="10" name="TextBox 10">
              <a:extLst>
                <a:ext uri="{FF2B5EF4-FFF2-40B4-BE49-F238E27FC236}">
                  <a16:creationId xmlns:a16="http://schemas.microsoft.com/office/drawing/2014/main" id="{AC2A8DB4-7FEA-EF95-2C44-D2758FC0A220}"/>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1" name="Freeform 11">
            <a:extLst>
              <a:ext uri="{FF2B5EF4-FFF2-40B4-BE49-F238E27FC236}">
                <a16:creationId xmlns:a16="http://schemas.microsoft.com/office/drawing/2014/main" id="{57E46E4F-01D9-6173-2AD2-22E59ED85084}"/>
              </a:ext>
            </a:extLst>
          </p:cNvPr>
          <p:cNvSpPr/>
          <p:nvPr/>
        </p:nvSpPr>
        <p:spPr>
          <a:xfrm rot="-5008063">
            <a:off x="15900784" y="7205498"/>
            <a:ext cx="3942056" cy="3338166"/>
          </a:xfrm>
          <a:custGeom>
            <a:avLst/>
            <a:gdLst/>
            <a:ahLst/>
            <a:cxnLst/>
            <a:rect l="l" t="t" r="r" b="b"/>
            <a:pathLst>
              <a:path w="3942056" h="3338166">
                <a:moveTo>
                  <a:pt x="0" y="0"/>
                </a:moveTo>
                <a:lnTo>
                  <a:pt x="3942056" y="0"/>
                </a:lnTo>
                <a:lnTo>
                  <a:pt x="3942056" y="3338167"/>
                </a:lnTo>
                <a:lnTo>
                  <a:pt x="0" y="3338167"/>
                </a:lnTo>
                <a:lnTo>
                  <a:pt x="0" y="0"/>
                </a:lnTo>
                <a:close/>
              </a:path>
            </a:pathLst>
          </a:custGeom>
          <a:blipFill>
            <a:blip>
              <a:extLst>
                <a:ext uri="{96DAC541-7B7A-43D3-8B79-37D633B846F1}">
                  <asvg:svgBlip xmlns:asvg="http://schemas.microsoft.com/office/drawing/2016/SVG/main" r:embed="rId4"/>
                </a:ext>
              </a:extLst>
            </a:blip>
            <a:stretch>
              <a:fillRect r="-109088"/>
            </a:stretch>
          </a:blipFill>
        </p:spPr>
        <p:txBody>
          <a:bodyPr/>
          <a:lstStyle/>
          <a:p>
            <a:endParaRPr lang="en-US"/>
          </a:p>
        </p:txBody>
      </p:sp>
      <p:sp>
        <p:nvSpPr>
          <p:cNvPr id="20" name="TextBox 20">
            <a:extLst>
              <a:ext uri="{FF2B5EF4-FFF2-40B4-BE49-F238E27FC236}">
                <a16:creationId xmlns:a16="http://schemas.microsoft.com/office/drawing/2014/main" id="{E972A7F4-1A2F-9E13-E38F-BEF839BD3429}"/>
              </a:ext>
            </a:extLst>
          </p:cNvPr>
          <p:cNvSpPr txBox="1"/>
          <p:nvPr/>
        </p:nvSpPr>
        <p:spPr>
          <a:xfrm>
            <a:off x="1062038" y="1804852"/>
            <a:ext cx="8207005" cy="882165"/>
          </a:xfrm>
          <a:prstGeom prst="rect">
            <a:avLst/>
          </a:prstGeom>
        </p:spPr>
        <p:txBody>
          <a:bodyPr lIns="0" tIns="0" rIns="0" bIns="0" rtlCol="0" anchor="t">
            <a:spAutoFit/>
          </a:bodyPr>
          <a:lstStyle/>
          <a:p>
            <a:pPr algn="l">
              <a:lnSpc>
                <a:spcPts val="6981"/>
              </a:lnSpc>
            </a:pPr>
            <a:r>
              <a:rPr lang="en-US" sz="5817" b="1" dirty="0">
                <a:solidFill>
                  <a:srgbClr val="0C3E80"/>
                </a:solidFill>
                <a:latin typeface="Poppins Semi-Bold"/>
                <a:ea typeface="Poppins Semi-Bold"/>
                <a:cs typeface="Poppins Semi-Bold"/>
                <a:sym typeface="Poppins Semi-Bold"/>
              </a:rPr>
              <a:t>Evaluation Criteria</a:t>
            </a:r>
          </a:p>
        </p:txBody>
      </p:sp>
      <p:sp>
        <p:nvSpPr>
          <p:cNvPr id="22" name="Rectangle 21">
            <a:extLst>
              <a:ext uri="{FF2B5EF4-FFF2-40B4-BE49-F238E27FC236}">
                <a16:creationId xmlns:a16="http://schemas.microsoft.com/office/drawing/2014/main" id="{E9D8BA79-C659-D310-494B-4709A90B3E9B}"/>
              </a:ext>
            </a:extLst>
          </p:cNvPr>
          <p:cNvSpPr/>
          <p:nvPr/>
        </p:nvSpPr>
        <p:spPr>
          <a:xfrm>
            <a:off x="1351133" y="3390294"/>
            <a:ext cx="14269867" cy="5868006"/>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9B2E6F-656D-130B-0DA5-2CA424166918}"/>
              </a:ext>
            </a:extLst>
          </p:cNvPr>
          <p:cNvSpPr txBox="1"/>
          <p:nvPr/>
        </p:nvSpPr>
        <p:spPr>
          <a:xfrm>
            <a:off x="2057400" y="3592429"/>
            <a:ext cx="12954000" cy="5816977"/>
          </a:xfrm>
          <a:prstGeom prst="rect">
            <a:avLst/>
          </a:prstGeom>
          <a:noFill/>
        </p:spPr>
        <p:txBody>
          <a:bodyPr wrap="square" rtlCol="0">
            <a:spAutoFit/>
          </a:bodyPr>
          <a:lstStyle/>
          <a:p>
            <a:pPr marL="342900" indent="-342900">
              <a:buAutoNum type="arabicPeriod"/>
            </a:pPr>
            <a:r>
              <a:rPr lang="en-US" sz="2400" b="1" dirty="0"/>
              <a:t>Past Experience </a:t>
            </a:r>
            <a:r>
              <a:rPr lang="en-US" sz="2400" dirty="0"/>
              <a:t>(25%): Applicant has a strong background in event planning and better skill set to execute this project based on this experience.</a:t>
            </a:r>
          </a:p>
          <a:p>
            <a:pPr marL="342900" indent="-342900">
              <a:buAutoNum type="arabicPeriod"/>
            </a:pPr>
            <a:endParaRPr lang="en-US" sz="2400" dirty="0"/>
          </a:p>
          <a:p>
            <a:pPr marL="342900" indent="-342900">
              <a:buAutoNum type="arabicPeriod"/>
            </a:pPr>
            <a:r>
              <a:rPr lang="en-US" sz="2400" b="1" dirty="0"/>
              <a:t>Feasibility</a:t>
            </a:r>
            <a:r>
              <a:rPr lang="en-US" sz="2400" dirty="0"/>
              <a:t> (25%): The applicant's ability to successfully execute the proposed event at the chosen venue, as demonstrated by the project plan, budget, required documentation (insurance, contract), and safety/accessibility plans. All evidence points to this venue being an appropriate, beneficial location for the planned event.</a:t>
            </a:r>
          </a:p>
          <a:p>
            <a:pPr marL="342900" indent="-342900">
              <a:buAutoNum type="arabicPeriod"/>
            </a:pPr>
            <a:endParaRPr lang="en-US" sz="2400" dirty="0"/>
          </a:p>
          <a:p>
            <a:pPr marL="342900" indent="-342900">
              <a:buAutoNum type="arabicPeriod"/>
            </a:pPr>
            <a:r>
              <a:rPr lang="en-US" sz="2400" b="1" dirty="0"/>
              <a:t>Community Access </a:t>
            </a:r>
            <a:r>
              <a:rPr lang="en-US" sz="2400" dirty="0"/>
              <a:t>(25%): How well the proposed event and venue choice demonstrate a clear potential to expand equitable access to arts, science, or history experiences for diverse communities in Mecklenburg County, including the projected audience size and reach.</a:t>
            </a:r>
          </a:p>
          <a:p>
            <a:pPr marL="342900" indent="-342900">
              <a:buAutoNum type="arabicPeriod"/>
            </a:pPr>
            <a:endParaRPr lang="en-US" sz="2400" dirty="0"/>
          </a:p>
          <a:p>
            <a:pPr marL="342900" indent="-342900">
              <a:buAutoNum type="arabicPeriod"/>
            </a:pPr>
            <a:r>
              <a:rPr lang="en-US" sz="2400" b="1" dirty="0"/>
              <a:t>Event Relevance </a:t>
            </a:r>
            <a:r>
              <a:rPr lang="en-US" sz="2400" dirty="0"/>
              <a:t>(25%): The overall quality, integrity, and innovation of the event's content and its alignment with the organization's mission.</a:t>
            </a:r>
          </a:p>
          <a:p>
            <a:endParaRPr lang="en-US" dirty="0"/>
          </a:p>
          <a:p>
            <a:pPr marL="342900" indent="-342900">
              <a:buAutoNum type="arabicPeriod"/>
            </a:pPr>
            <a:endParaRPr lang="en-US" dirty="0"/>
          </a:p>
        </p:txBody>
      </p:sp>
    </p:spTree>
    <p:extLst>
      <p:ext uri="{BB962C8B-B14F-4D97-AF65-F5344CB8AC3E}">
        <p14:creationId xmlns:p14="http://schemas.microsoft.com/office/powerpoint/2010/main" val="443965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1EFE9"/>
        </a:solidFill>
        <a:effectLst/>
      </p:bgPr>
    </p:bg>
    <p:spTree>
      <p:nvGrpSpPr>
        <p:cNvPr id="1" name="">
          <a:extLst>
            <a:ext uri="{FF2B5EF4-FFF2-40B4-BE49-F238E27FC236}">
              <a16:creationId xmlns:a16="http://schemas.microsoft.com/office/drawing/2014/main" id="{2DD4238E-939D-6432-D53A-8EC8D62B6AC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0556C6C-5F25-952F-DBAC-CE3EB31FC8F3}"/>
              </a:ext>
            </a:extLst>
          </p:cNvPr>
          <p:cNvSpPr/>
          <p:nvPr/>
        </p:nvSpPr>
        <p:spPr>
          <a:xfrm rot="2785693">
            <a:off x="12394265" y="-3258566"/>
            <a:ext cx="8534093" cy="8555482"/>
          </a:xfrm>
          <a:custGeom>
            <a:avLst/>
            <a:gdLst/>
            <a:ahLst/>
            <a:cxnLst/>
            <a:rect l="l" t="t" r="r" b="b"/>
            <a:pathLst>
              <a:path w="8534093" h="8555482">
                <a:moveTo>
                  <a:pt x="0" y="0"/>
                </a:moveTo>
                <a:lnTo>
                  <a:pt x="8534093" y="0"/>
                </a:lnTo>
                <a:lnTo>
                  <a:pt x="8534093" y="8555482"/>
                </a:lnTo>
                <a:lnTo>
                  <a:pt x="0" y="8555482"/>
                </a:lnTo>
                <a:lnTo>
                  <a:pt x="0" y="0"/>
                </a:lnTo>
                <a:close/>
              </a:path>
            </a:pathLst>
          </a:custGeom>
          <a:blipFill>
            <a:blip>
              <a:alphaModFix amt="5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7767E1E1-15CC-B466-BAD0-8386A1D71496}"/>
              </a:ext>
            </a:extLst>
          </p:cNvPr>
          <p:cNvSpPr/>
          <p:nvPr/>
        </p:nvSpPr>
        <p:spPr>
          <a:xfrm rot="-6212524" flipV="1">
            <a:off x="-1439817" y="7444035"/>
            <a:ext cx="3942056" cy="3338166"/>
          </a:xfrm>
          <a:custGeom>
            <a:avLst/>
            <a:gdLst/>
            <a:ahLst/>
            <a:cxnLst/>
            <a:rect l="l" t="t" r="r" b="b"/>
            <a:pathLst>
              <a:path w="3942056" h="3338166">
                <a:moveTo>
                  <a:pt x="0" y="3338167"/>
                </a:moveTo>
                <a:lnTo>
                  <a:pt x="3942056" y="3338167"/>
                </a:lnTo>
                <a:lnTo>
                  <a:pt x="3942056" y="0"/>
                </a:lnTo>
                <a:lnTo>
                  <a:pt x="0" y="0"/>
                </a:lnTo>
                <a:lnTo>
                  <a:pt x="0" y="3338167"/>
                </a:lnTo>
                <a:close/>
              </a:path>
            </a:pathLst>
          </a:custGeom>
          <a:blipFill>
            <a:blip>
              <a:extLst>
                <a:ext uri="{96DAC541-7B7A-43D3-8B79-37D633B846F1}">
                  <asvg:svgBlip xmlns:asvg="http://schemas.microsoft.com/office/drawing/2016/SVG/main" r:embed="rId4"/>
                </a:ext>
              </a:extLst>
            </a:blip>
            <a:stretch>
              <a:fillRect r="-109088"/>
            </a:stretch>
          </a:blipFill>
        </p:spPr>
        <p:txBody>
          <a:bodyPr/>
          <a:lstStyle/>
          <a:p>
            <a:endParaRPr lang="en-US"/>
          </a:p>
        </p:txBody>
      </p:sp>
      <p:grpSp>
        <p:nvGrpSpPr>
          <p:cNvPr id="5" name="Group 5">
            <a:extLst>
              <a:ext uri="{FF2B5EF4-FFF2-40B4-BE49-F238E27FC236}">
                <a16:creationId xmlns:a16="http://schemas.microsoft.com/office/drawing/2014/main" id="{2672C9B3-0F5B-C625-6AFD-1B81B1DC0D7A}"/>
              </a:ext>
            </a:extLst>
          </p:cNvPr>
          <p:cNvGrpSpPr/>
          <p:nvPr/>
        </p:nvGrpSpPr>
        <p:grpSpPr>
          <a:xfrm>
            <a:off x="6393172" y="709093"/>
            <a:ext cx="620165" cy="620165"/>
            <a:chOff x="0" y="0"/>
            <a:chExt cx="812800" cy="812800"/>
          </a:xfrm>
        </p:grpSpPr>
        <p:sp>
          <p:nvSpPr>
            <p:cNvPr id="6" name="Freeform 6">
              <a:extLst>
                <a:ext uri="{FF2B5EF4-FFF2-40B4-BE49-F238E27FC236}">
                  <a16:creationId xmlns:a16="http://schemas.microsoft.com/office/drawing/2014/main" id="{F878F27D-0409-7E2B-128E-645C2992896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CBBB"/>
            </a:solidFill>
          </p:spPr>
          <p:txBody>
            <a:bodyPr/>
            <a:lstStyle/>
            <a:p>
              <a:endParaRPr lang="en-US"/>
            </a:p>
          </p:txBody>
        </p:sp>
        <p:sp>
          <p:nvSpPr>
            <p:cNvPr id="7" name="TextBox 7">
              <a:extLst>
                <a:ext uri="{FF2B5EF4-FFF2-40B4-BE49-F238E27FC236}">
                  <a16:creationId xmlns:a16="http://schemas.microsoft.com/office/drawing/2014/main" id="{F3448D46-0573-9A4E-BC49-E2ACC709F52D}"/>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8" name="Group 8">
            <a:extLst>
              <a:ext uri="{FF2B5EF4-FFF2-40B4-BE49-F238E27FC236}">
                <a16:creationId xmlns:a16="http://schemas.microsoft.com/office/drawing/2014/main" id="{ADCD1337-DE87-2110-B643-76702A1DE9E8}"/>
              </a:ext>
            </a:extLst>
          </p:cNvPr>
          <p:cNvGrpSpPr/>
          <p:nvPr/>
        </p:nvGrpSpPr>
        <p:grpSpPr>
          <a:xfrm>
            <a:off x="7252718" y="-719121"/>
            <a:ext cx="1752322" cy="1752322"/>
            <a:chOff x="0" y="0"/>
            <a:chExt cx="812800" cy="812800"/>
          </a:xfrm>
        </p:grpSpPr>
        <p:sp>
          <p:nvSpPr>
            <p:cNvPr id="9" name="Freeform 9">
              <a:extLst>
                <a:ext uri="{FF2B5EF4-FFF2-40B4-BE49-F238E27FC236}">
                  <a16:creationId xmlns:a16="http://schemas.microsoft.com/office/drawing/2014/main" id="{875921A4-70EE-6D2C-553C-82080533621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13861"/>
            </a:solidFill>
          </p:spPr>
          <p:txBody>
            <a:bodyPr/>
            <a:lstStyle/>
            <a:p>
              <a:endParaRPr lang="en-US"/>
            </a:p>
          </p:txBody>
        </p:sp>
        <p:sp>
          <p:nvSpPr>
            <p:cNvPr id="10" name="TextBox 10">
              <a:extLst>
                <a:ext uri="{FF2B5EF4-FFF2-40B4-BE49-F238E27FC236}">
                  <a16:creationId xmlns:a16="http://schemas.microsoft.com/office/drawing/2014/main" id="{9F5091AF-564C-0694-454D-C67C72E8A934}"/>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1" name="Freeform 11">
            <a:extLst>
              <a:ext uri="{FF2B5EF4-FFF2-40B4-BE49-F238E27FC236}">
                <a16:creationId xmlns:a16="http://schemas.microsoft.com/office/drawing/2014/main" id="{1DAED7EA-535F-687A-3C2C-5EDAA0616076}"/>
              </a:ext>
            </a:extLst>
          </p:cNvPr>
          <p:cNvSpPr/>
          <p:nvPr/>
        </p:nvSpPr>
        <p:spPr>
          <a:xfrm rot="-5008063">
            <a:off x="15900784" y="7205498"/>
            <a:ext cx="3942056" cy="3338166"/>
          </a:xfrm>
          <a:custGeom>
            <a:avLst/>
            <a:gdLst/>
            <a:ahLst/>
            <a:cxnLst/>
            <a:rect l="l" t="t" r="r" b="b"/>
            <a:pathLst>
              <a:path w="3942056" h="3338166">
                <a:moveTo>
                  <a:pt x="0" y="0"/>
                </a:moveTo>
                <a:lnTo>
                  <a:pt x="3942056" y="0"/>
                </a:lnTo>
                <a:lnTo>
                  <a:pt x="3942056" y="3338167"/>
                </a:lnTo>
                <a:lnTo>
                  <a:pt x="0" y="3338167"/>
                </a:lnTo>
                <a:lnTo>
                  <a:pt x="0" y="0"/>
                </a:lnTo>
                <a:close/>
              </a:path>
            </a:pathLst>
          </a:custGeom>
          <a:blipFill>
            <a:blip>
              <a:extLst>
                <a:ext uri="{96DAC541-7B7A-43D3-8B79-37D633B846F1}">
                  <asvg:svgBlip xmlns:asvg="http://schemas.microsoft.com/office/drawing/2016/SVG/main" r:embed="rId4"/>
                </a:ext>
              </a:extLst>
            </a:blip>
            <a:stretch>
              <a:fillRect r="-109088"/>
            </a:stretch>
          </a:blipFill>
        </p:spPr>
        <p:txBody>
          <a:bodyPr/>
          <a:lstStyle/>
          <a:p>
            <a:endParaRPr lang="en-US"/>
          </a:p>
        </p:txBody>
      </p:sp>
      <p:sp>
        <p:nvSpPr>
          <p:cNvPr id="20" name="TextBox 20">
            <a:extLst>
              <a:ext uri="{FF2B5EF4-FFF2-40B4-BE49-F238E27FC236}">
                <a16:creationId xmlns:a16="http://schemas.microsoft.com/office/drawing/2014/main" id="{F2F7F297-1A0F-94D3-1489-9932C1F19AA6}"/>
              </a:ext>
            </a:extLst>
          </p:cNvPr>
          <p:cNvSpPr txBox="1"/>
          <p:nvPr/>
        </p:nvSpPr>
        <p:spPr>
          <a:xfrm>
            <a:off x="1062038" y="1804852"/>
            <a:ext cx="8207005" cy="882165"/>
          </a:xfrm>
          <a:prstGeom prst="rect">
            <a:avLst/>
          </a:prstGeom>
        </p:spPr>
        <p:txBody>
          <a:bodyPr lIns="0" tIns="0" rIns="0" bIns="0" rtlCol="0" anchor="t">
            <a:spAutoFit/>
          </a:bodyPr>
          <a:lstStyle/>
          <a:p>
            <a:pPr algn="l">
              <a:lnSpc>
                <a:spcPts val="6981"/>
              </a:lnSpc>
            </a:pPr>
            <a:r>
              <a:rPr lang="en-US" sz="5817" b="1" dirty="0">
                <a:solidFill>
                  <a:srgbClr val="0C3E80"/>
                </a:solidFill>
                <a:latin typeface="Poppins Semi-Bold"/>
                <a:ea typeface="Poppins Semi-Bold"/>
                <a:cs typeface="Poppins Semi-Bold"/>
                <a:sym typeface="Poppins Semi-Bold"/>
              </a:rPr>
              <a:t>Reporting</a:t>
            </a:r>
          </a:p>
        </p:txBody>
      </p:sp>
      <p:sp>
        <p:nvSpPr>
          <p:cNvPr id="22" name="Rectangle 21">
            <a:extLst>
              <a:ext uri="{FF2B5EF4-FFF2-40B4-BE49-F238E27FC236}">
                <a16:creationId xmlns:a16="http://schemas.microsoft.com/office/drawing/2014/main" id="{0D5232D6-3514-788F-F9B0-FD2DF5AF6A8E}"/>
              </a:ext>
            </a:extLst>
          </p:cNvPr>
          <p:cNvSpPr/>
          <p:nvPr/>
        </p:nvSpPr>
        <p:spPr>
          <a:xfrm>
            <a:off x="2547090" y="3540218"/>
            <a:ext cx="12915900" cy="51054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3FF1A4C-83A7-4DEB-8DFC-FBEDE576AEA5}"/>
              </a:ext>
            </a:extLst>
          </p:cNvPr>
          <p:cNvSpPr txBox="1"/>
          <p:nvPr/>
        </p:nvSpPr>
        <p:spPr>
          <a:xfrm>
            <a:off x="3018270" y="3830760"/>
            <a:ext cx="1197354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All grantees will be required to submit a final report that describes the impact and outcome of the project.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Final reports must be filed through the online process within 30 days of the event’s completion.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Final reporting will ask about event attendance, impact observed, and ways to improve upon the event in the future.</a:t>
            </a:r>
          </a:p>
          <a:p>
            <a:pPr marL="742950" lvl="1" indent="-285750">
              <a:buFont typeface="Arial" panose="020B0604020202020204" pitchFamily="34" charset="0"/>
              <a:buChar char="•"/>
            </a:pPr>
            <a:r>
              <a:rPr lang="en-US" sz="2400" dirty="0"/>
              <a:t>Additionally, this will include a digital survey sent to the site lead at the respective venue via ASC directly. This ensures that ASC selects organizations that present professionally and are strong partners with these eligible venues. A negative survey from a venue site lead can affect future availability for an organization to receive this grant.</a:t>
            </a:r>
          </a:p>
        </p:txBody>
      </p:sp>
    </p:spTree>
    <p:extLst>
      <p:ext uri="{BB962C8B-B14F-4D97-AF65-F5344CB8AC3E}">
        <p14:creationId xmlns:p14="http://schemas.microsoft.com/office/powerpoint/2010/main" val="3962934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7325B4-B5E3-DA38-C306-89E7481183CD}"/>
            </a:ext>
          </a:extLst>
        </p:cNvPr>
        <p:cNvGrpSpPr/>
        <p:nvPr/>
      </p:nvGrpSpPr>
      <p:grpSpPr>
        <a:xfrm>
          <a:off x="0" y="0"/>
          <a:ext cx="0" cy="0"/>
          <a:chOff x="0" y="0"/>
          <a:chExt cx="0" cy="0"/>
        </a:xfrm>
      </p:grpSpPr>
      <p:grpSp>
        <p:nvGrpSpPr>
          <p:cNvPr id="46" name="Group 45">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1434"/>
            <a:ext cx="18288000" cy="10342480"/>
            <a:chOff x="0" y="-7622"/>
            <a:chExt cx="12192000" cy="6894986"/>
          </a:xfrm>
        </p:grpSpPr>
        <p:sp>
          <p:nvSpPr>
            <p:cNvPr id="47" name="Rectangle 46">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5" name="Picture 4">
            <a:extLst>
              <a:ext uri="{FF2B5EF4-FFF2-40B4-BE49-F238E27FC236}">
                <a16:creationId xmlns:a16="http://schemas.microsoft.com/office/drawing/2014/main" id="{9E155C3E-C05E-5005-99B2-B697540C5855}"/>
              </a:ext>
            </a:extLst>
          </p:cNvPr>
          <p:cNvPicPr>
            <a:picLocks noChangeAspect="1"/>
          </p:cNvPicPr>
          <p:nvPr/>
        </p:nvPicPr>
        <p:blipFill>
          <a:blip r:embed="rId2">
            <a:alphaModFix amt="59000"/>
          </a:blip>
          <a:srcRect t="20201" b="4226"/>
          <a:stretch>
            <a:fillRect/>
          </a:stretch>
        </p:blipFill>
        <p:spPr>
          <a:xfrm>
            <a:off x="20" y="-11436"/>
            <a:ext cx="18287981" cy="10331047"/>
          </a:xfrm>
          <a:prstGeom prst="rect">
            <a:avLst/>
          </a:prstGeom>
        </p:spPr>
      </p:pic>
      <p:sp>
        <p:nvSpPr>
          <p:cNvPr id="6" name="TextBox 5">
            <a:extLst>
              <a:ext uri="{FF2B5EF4-FFF2-40B4-BE49-F238E27FC236}">
                <a16:creationId xmlns:a16="http://schemas.microsoft.com/office/drawing/2014/main" id="{91A99F0A-D5C5-903D-877E-005328E3A7E7}"/>
              </a:ext>
            </a:extLst>
          </p:cNvPr>
          <p:cNvSpPr txBox="1"/>
          <p:nvPr/>
        </p:nvSpPr>
        <p:spPr>
          <a:xfrm>
            <a:off x="495610" y="723900"/>
            <a:ext cx="4618768" cy="892552"/>
          </a:xfrm>
          <a:prstGeom prst="rect">
            <a:avLst/>
          </a:prstGeom>
          <a:noFill/>
        </p:spPr>
        <p:txBody>
          <a:bodyPr wrap="square" rtlCol="0">
            <a:spAutoFit/>
          </a:bodyPr>
          <a:lstStyle/>
          <a:p>
            <a:r>
              <a:rPr lang="en-US" sz="2000" dirty="0">
                <a:solidFill>
                  <a:schemeClr val="bg2"/>
                </a:solidFill>
              </a:rPr>
              <a:t>Parr Center, Theater</a:t>
            </a:r>
          </a:p>
          <a:p>
            <a:r>
              <a:rPr lang="fr-FR" sz="1400" dirty="0">
                <a:solidFill>
                  <a:schemeClr val="bg2"/>
                </a:solidFill>
              </a:rPr>
              <a:t>1201 ELIZABETH AVENUE, CHARLOTTE, NC 28204</a:t>
            </a:r>
          </a:p>
          <a:p>
            <a:endParaRPr lang="en-US" dirty="0"/>
          </a:p>
        </p:txBody>
      </p:sp>
    </p:spTree>
    <p:extLst>
      <p:ext uri="{BB962C8B-B14F-4D97-AF65-F5344CB8AC3E}">
        <p14:creationId xmlns:p14="http://schemas.microsoft.com/office/powerpoint/2010/main" val="3265140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1EFE9"/>
        </a:solidFill>
        <a:effectLst/>
      </p:bgPr>
    </p:bg>
    <p:spTree>
      <p:nvGrpSpPr>
        <p:cNvPr id="1" name="">
          <a:extLst>
            <a:ext uri="{FF2B5EF4-FFF2-40B4-BE49-F238E27FC236}">
              <a16:creationId xmlns:a16="http://schemas.microsoft.com/office/drawing/2014/main" id="{7549E15B-4C72-FF2D-1709-2F7DCA52FB28}"/>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056A23E2-2829-5B65-77AF-F0E015456EA4}"/>
              </a:ext>
            </a:extLst>
          </p:cNvPr>
          <p:cNvSpPr/>
          <p:nvPr/>
        </p:nvSpPr>
        <p:spPr>
          <a:xfrm>
            <a:off x="1123950" y="3549957"/>
            <a:ext cx="16040100" cy="6114666"/>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reeform 2">
            <a:extLst>
              <a:ext uri="{FF2B5EF4-FFF2-40B4-BE49-F238E27FC236}">
                <a16:creationId xmlns:a16="http://schemas.microsoft.com/office/drawing/2014/main" id="{B4EAAAAF-D85D-308E-4BC3-83A7E5A067E3}"/>
              </a:ext>
            </a:extLst>
          </p:cNvPr>
          <p:cNvSpPr/>
          <p:nvPr/>
        </p:nvSpPr>
        <p:spPr>
          <a:xfrm rot="94687">
            <a:off x="-271036" y="-2175019"/>
            <a:ext cx="18637884" cy="5469370"/>
          </a:xfrm>
          <a:custGeom>
            <a:avLst/>
            <a:gdLst/>
            <a:ahLst/>
            <a:cxnLst/>
            <a:rect l="l" t="t" r="r" b="b"/>
            <a:pathLst>
              <a:path w="18637884" h="5469370">
                <a:moveTo>
                  <a:pt x="0" y="0"/>
                </a:moveTo>
                <a:lnTo>
                  <a:pt x="18637884" y="0"/>
                </a:lnTo>
                <a:lnTo>
                  <a:pt x="18637884" y="5469370"/>
                </a:lnTo>
                <a:lnTo>
                  <a:pt x="0" y="5469370"/>
                </a:lnTo>
                <a:lnTo>
                  <a:pt x="0" y="0"/>
                </a:lnTo>
                <a:close/>
              </a:path>
            </a:pathLst>
          </a:custGeom>
          <a:blipFill>
            <a:blip>
              <a:extLst>
                <a:ext uri="{96DAC541-7B7A-43D3-8B79-37D633B846F1}">
                  <asvg:svgBlip xmlns:asvg="http://schemas.microsoft.com/office/drawing/2016/SVG/main" r:embed="rId2"/>
                </a:ext>
              </a:extLst>
            </a:blip>
            <a:stretch>
              <a:fillRect r="-1444" b="-1978"/>
            </a:stretch>
          </a:blipFill>
        </p:spPr>
        <p:txBody>
          <a:bodyPr/>
          <a:lstStyle/>
          <a:p>
            <a:endParaRPr lang="en-US"/>
          </a:p>
        </p:txBody>
      </p:sp>
      <p:sp>
        <p:nvSpPr>
          <p:cNvPr id="6" name="Freeform 6">
            <a:extLst>
              <a:ext uri="{FF2B5EF4-FFF2-40B4-BE49-F238E27FC236}">
                <a16:creationId xmlns:a16="http://schemas.microsoft.com/office/drawing/2014/main" id="{671D2C32-BD69-8E26-A55D-C8AA813F190D}"/>
              </a:ext>
            </a:extLst>
          </p:cNvPr>
          <p:cNvSpPr/>
          <p:nvPr/>
        </p:nvSpPr>
        <p:spPr>
          <a:xfrm rot="2785693" flipV="1">
            <a:off x="13849775" y="7572850"/>
            <a:ext cx="6454867" cy="7261200"/>
          </a:xfrm>
          <a:custGeom>
            <a:avLst/>
            <a:gdLst/>
            <a:ahLst/>
            <a:cxnLst/>
            <a:rect l="l" t="t" r="r" b="b"/>
            <a:pathLst>
              <a:path w="8534093" h="8555482">
                <a:moveTo>
                  <a:pt x="0" y="8555482"/>
                </a:moveTo>
                <a:lnTo>
                  <a:pt x="8534093" y="8555482"/>
                </a:lnTo>
                <a:lnTo>
                  <a:pt x="8534093" y="0"/>
                </a:lnTo>
                <a:lnTo>
                  <a:pt x="0" y="0"/>
                </a:lnTo>
                <a:lnTo>
                  <a:pt x="0" y="8555482"/>
                </a:lnTo>
                <a:close/>
              </a:path>
            </a:pathLst>
          </a:custGeom>
          <a:blipFill>
            <a:blip>
              <a:alphaModFix amt="55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a:extLst>
              <a:ext uri="{FF2B5EF4-FFF2-40B4-BE49-F238E27FC236}">
                <a16:creationId xmlns:a16="http://schemas.microsoft.com/office/drawing/2014/main" id="{2E712ED7-9AD2-BFBC-FB59-4B4E39576540}"/>
              </a:ext>
            </a:extLst>
          </p:cNvPr>
          <p:cNvGrpSpPr/>
          <p:nvPr/>
        </p:nvGrpSpPr>
        <p:grpSpPr>
          <a:xfrm>
            <a:off x="-723622" y="8948218"/>
            <a:ext cx="1752322" cy="1752322"/>
            <a:chOff x="0" y="0"/>
            <a:chExt cx="812800" cy="812800"/>
          </a:xfrm>
        </p:grpSpPr>
        <p:sp>
          <p:nvSpPr>
            <p:cNvPr id="8" name="Freeform 8">
              <a:extLst>
                <a:ext uri="{FF2B5EF4-FFF2-40B4-BE49-F238E27FC236}">
                  <a16:creationId xmlns:a16="http://schemas.microsoft.com/office/drawing/2014/main" id="{DD2A76BC-7CC8-65DE-AB22-85520FFEEB9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CBBB"/>
            </a:solidFill>
          </p:spPr>
          <p:txBody>
            <a:bodyPr/>
            <a:lstStyle/>
            <a:p>
              <a:endParaRPr lang="en-US"/>
            </a:p>
          </p:txBody>
        </p:sp>
        <p:sp>
          <p:nvSpPr>
            <p:cNvPr id="9" name="TextBox 9">
              <a:extLst>
                <a:ext uri="{FF2B5EF4-FFF2-40B4-BE49-F238E27FC236}">
                  <a16:creationId xmlns:a16="http://schemas.microsoft.com/office/drawing/2014/main" id="{7D258115-C84E-9CE0-38DC-2C2536B8BF13}"/>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0" name="Freeform 10">
            <a:extLst>
              <a:ext uri="{FF2B5EF4-FFF2-40B4-BE49-F238E27FC236}">
                <a16:creationId xmlns:a16="http://schemas.microsoft.com/office/drawing/2014/main" id="{3D1A0DFE-D5ED-2763-0233-EC7587203D26}"/>
              </a:ext>
            </a:extLst>
          </p:cNvPr>
          <p:cNvSpPr/>
          <p:nvPr/>
        </p:nvSpPr>
        <p:spPr>
          <a:xfrm rot="-9419425" flipH="1" flipV="1">
            <a:off x="-2655914" y="-615764"/>
            <a:ext cx="9662263" cy="6969684"/>
          </a:xfrm>
          <a:custGeom>
            <a:avLst/>
            <a:gdLst/>
            <a:ahLst/>
            <a:cxnLst/>
            <a:rect l="l" t="t" r="r" b="b"/>
            <a:pathLst>
              <a:path w="9662263" h="6969684">
                <a:moveTo>
                  <a:pt x="9662264" y="6969684"/>
                </a:moveTo>
                <a:lnTo>
                  <a:pt x="0" y="6969684"/>
                </a:lnTo>
                <a:lnTo>
                  <a:pt x="0" y="0"/>
                </a:lnTo>
                <a:lnTo>
                  <a:pt x="9662264" y="0"/>
                </a:lnTo>
                <a:lnTo>
                  <a:pt x="9662264" y="6969684"/>
                </a:lnTo>
                <a:close/>
              </a:path>
            </a:pathLst>
          </a:custGeom>
          <a:blipFill>
            <a:blip>
              <a:extLst>
                <a:ext uri="{96DAC541-7B7A-43D3-8B79-37D633B846F1}">
                  <asvg:svgBlip xmlns:asvg="http://schemas.microsoft.com/office/drawing/2016/SVG/main" r:embed="rId4"/>
                </a:ext>
              </a:extLst>
            </a:blip>
            <a:stretch>
              <a:fillRect b="-105002"/>
            </a:stretch>
          </a:blipFill>
        </p:spPr>
        <p:txBody>
          <a:bodyPr/>
          <a:lstStyle/>
          <a:p>
            <a:endParaRPr lang="en-US"/>
          </a:p>
        </p:txBody>
      </p:sp>
      <p:sp>
        <p:nvSpPr>
          <p:cNvPr id="22" name="TextBox 22">
            <a:extLst>
              <a:ext uri="{FF2B5EF4-FFF2-40B4-BE49-F238E27FC236}">
                <a16:creationId xmlns:a16="http://schemas.microsoft.com/office/drawing/2014/main" id="{1905F9F1-C126-55E8-89EB-209BE1F9D01D}"/>
              </a:ext>
            </a:extLst>
          </p:cNvPr>
          <p:cNvSpPr txBox="1"/>
          <p:nvPr/>
        </p:nvSpPr>
        <p:spPr>
          <a:xfrm>
            <a:off x="9296400" y="795407"/>
            <a:ext cx="8013493" cy="1779846"/>
          </a:xfrm>
          <a:prstGeom prst="rect">
            <a:avLst/>
          </a:prstGeom>
        </p:spPr>
        <p:txBody>
          <a:bodyPr lIns="0" tIns="0" rIns="0" bIns="0" rtlCol="0" anchor="t">
            <a:spAutoFit/>
          </a:bodyPr>
          <a:lstStyle/>
          <a:p>
            <a:pPr algn="r">
              <a:lnSpc>
                <a:spcPts val="6981"/>
              </a:lnSpc>
            </a:pPr>
            <a:r>
              <a:rPr lang="en-US" sz="5817" b="1" dirty="0">
                <a:solidFill>
                  <a:srgbClr val="FFFFFF"/>
                </a:solidFill>
                <a:latin typeface="Poppins Semi-Bold"/>
                <a:ea typeface="Poppins Semi-Bold"/>
                <a:cs typeface="Poppins Semi-Bold"/>
                <a:sym typeface="Poppins Semi-Bold"/>
              </a:rPr>
              <a:t>Venue Access Grant Timeline</a:t>
            </a:r>
          </a:p>
        </p:txBody>
      </p:sp>
      <p:sp>
        <p:nvSpPr>
          <p:cNvPr id="32" name="Freeform 32">
            <a:extLst>
              <a:ext uri="{FF2B5EF4-FFF2-40B4-BE49-F238E27FC236}">
                <a16:creationId xmlns:a16="http://schemas.microsoft.com/office/drawing/2014/main" id="{30299A70-510E-BE31-E04F-44C23C63139B}"/>
              </a:ext>
            </a:extLst>
          </p:cNvPr>
          <p:cNvSpPr/>
          <p:nvPr/>
        </p:nvSpPr>
        <p:spPr>
          <a:xfrm>
            <a:off x="10051190" y="7184790"/>
            <a:ext cx="276969" cy="284110"/>
          </a:xfrm>
          <a:custGeom>
            <a:avLst/>
            <a:gdLst/>
            <a:ahLst/>
            <a:cxnLst/>
            <a:rect l="l" t="t" r="r" b="b"/>
            <a:pathLst>
              <a:path w="276969" h="284110">
                <a:moveTo>
                  <a:pt x="0" y="0"/>
                </a:moveTo>
                <a:lnTo>
                  <a:pt x="276969" y="0"/>
                </a:lnTo>
                <a:lnTo>
                  <a:pt x="276969" y="284109"/>
                </a:lnTo>
                <a:lnTo>
                  <a:pt x="0" y="28410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3" name="Group 3">
            <a:extLst>
              <a:ext uri="{FF2B5EF4-FFF2-40B4-BE49-F238E27FC236}">
                <a16:creationId xmlns:a16="http://schemas.microsoft.com/office/drawing/2014/main" id="{D66AC8EB-8E5A-0070-0278-5A8220C39529}"/>
              </a:ext>
            </a:extLst>
          </p:cNvPr>
          <p:cNvGrpSpPr/>
          <p:nvPr/>
        </p:nvGrpSpPr>
        <p:grpSpPr>
          <a:xfrm>
            <a:off x="718617" y="9936630"/>
            <a:ext cx="620165" cy="620165"/>
            <a:chOff x="0" y="0"/>
            <a:chExt cx="812800" cy="812800"/>
          </a:xfrm>
        </p:grpSpPr>
        <p:sp>
          <p:nvSpPr>
            <p:cNvPr id="4" name="Freeform 4">
              <a:extLst>
                <a:ext uri="{FF2B5EF4-FFF2-40B4-BE49-F238E27FC236}">
                  <a16:creationId xmlns:a16="http://schemas.microsoft.com/office/drawing/2014/main" id="{FEB3833C-4F59-56A0-5D29-B8AE66FEDB1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13861"/>
            </a:solidFill>
          </p:spPr>
          <p:txBody>
            <a:bodyPr/>
            <a:lstStyle/>
            <a:p>
              <a:endParaRPr lang="en-US"/>
            </a:p>
          </p:txBody>
        </p:sp>
        <p:sp>
          <p:nvSpPr>
            <p:cNvPr id="5" name="TextBox 5">
              <a:extLst>
                <a:ext uri="{FF2B5EF4-FFF2-40B4-BE49-F238E27FC236}">
                  <a16:creationId xmlns:a16="http://schemas.microsoft.com/office/drawing/2014/main" id="{D250A7F8-40D0-F582-9EBE-7100BC08DFEA}"/>
                </a:ext>
              </a:extLst>
            </p:cNvPr>
            <p:cNvSpPr txBox="1"/>
            <p:nvPr/>
          </p:nvSpPr>
          <p:spPr>
            <a:xfrm>
              <a:off x="76200" y="0"/>
              <a:ext cx="660400" cy="736600"/>
            </a:xfrm>
            <a:prstGeom prst="rect">
              <a:avLst/>
            </a:prstGeom>
          </p:spPr>
          <p:txBody>
            <a:bodyPr lIns="50800" tIns="50800" rIns="50800" bIns="50800" rtlCol="0" anchor="ctr"/>
            <a:lstStyle/>
            <a:p>
              <a:pPr algn="ctr">
                <a:lnSpc>
                  <a:spcPts val="3763"/>
                </a:lnSpc>
              </a:pPr>
              <a:endParaRPr/>
            </a:p>
          </p:txBody>
        </p:sp>
      </p:grpSp>
      <p:sp>
        <p:nvSpPr>
          <p:cNvPr id="19" name="TextBox 18">
            <a:extLst>
              <a:ext uri="{FF2B5EF4-FFF2-40B4-BE49-F238E27FC236}">
                <a16:creationId xmlns:a16="http://schemas.microsoft.com/office/drawing/2014/main" id="{3C223512-0C96-D3DB-E33C-7EDD93A62F8C}"/>
              </a:ext>
            </a:extLst>
          </p:cNvPr>
          <p:cNvSpPr txBox="1"/>
          <p:nvPr/>
        </p:nvSpPr>
        <p:spPr>
          <a:xfrm>
            <a:off x="1676400" y="4305300"/>
            <a:ext cx="1250418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Application opens: Wednesday, January 14th, 2026, at noon</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Supporting programming taking place September 1</a:t>
            </a:r>
            <a:r>
              <a:rPr lang="en-US" sz="2400" baseline="30000" dirty="0">
                <a:solidFill>
                  <a:schemeClr val="bg1"/>
                </a:solidFill>
              </a:rPr>
              <a:t>st</a:t>
            </a:r>
            <a:r>
              <a:rPr lang="en-US" sz="2400" dirty="0">
                <a:solidFill>
                  <a:schemeClr val="bg1"/>
                </a:solidFill>
              </a:rPr>
              <a:t>, 2025 through December 31</a:t>
            </a:r>
            <a:r>
              <a:rPr lang="en-US" sz="2400" baseline="30000" dirty="0">
                <a:solidFill>
                  <a:schemeClr val="bg1"/>
                </a:solidFill>
              </a:rPr>
              <a:t>st</a:t>
            </a:r>
            <a:r>
              <a:rPr lang="en-US" sz="2400" dirty="0">
                <a:solidFill>
                  <a:schemeClr val="bg1"/>
                </a:solidFill>
              </a:rPr>
              <a:t> , 2026</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Application Deadline: Applications will be accepted on a rolling basis until May 4th, 2026 or until funds are exhausted.</a:t>
            </a:r>
          </a:p>
          <a:p>
            <a:pPr marL="742950" lvl="1"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Please submit draft applications to grants@artsandscience.org.</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Award or Declination Notification: TBD. Applicants may expect notification approximately 4 weeks after application receipt.</a:t>
            </a:r>
          </a:p>
        </p:txBody>
      </p:sp>
    </p:spTree>
    <p:extLst>
      <p:ext uri="{BB962C8B-B14F-4D97-AF65-F5344CB8AC3E}">
        <p14:creationId xmlns:p14="http://schemas.microsoft.com/office/powerpoint/2010/main" val="1775062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large group of people sitting in chairs&#10;&#10;AI-generated content may be incorrect.">
            <a:extLst>
              <a:ext uri="{FF2B5EF4-FFF2-40B4-BE49-F238E27FC236}">
                <a16:creationId xmlns:a16="http://schemas.microsoft.com/office/drawing/2014/main" id="{B8E414C3-F1B8-5AAE-ECBC-0BE67CEAB6A6}"/>
              </a:ext>
            </a:extLst>
          </p:cNvPr>
          <p:cNvPicPr>
            <a:picLocks noChangeAspect="1"/>
          </p:cNvPicPr>
          <p:nvPr/>
        </p:nvPicPr>
        <p:blipFill>
          <a:blip r:embed="rId2">
            <a:extLst>
              <a:ext uri="{28A0092B-C50C-407E-A947-70E740481C1C}">
                <a14:useLocalDpi xmlns:a14="http://schemas.microsoft.com/office/drawing/2010/main" val="0"/>
              </a:ext>
            </a:extLst>
          </a:blip>
          <a:srcRect t="24679"/>
          <a:stretch>
            <a:fillRect/>
          </a:stretch>
        </p:blipFill>
        <p:spPr>
          <a:xfrm>
            <a:off x="20" y="-11428"/>
            <a:ext cx="18287978" cy="10331045"/>
          </a:xfrm>
          <a:prstGeom prst="rect">
            <a:avLst/>
          </a:prstGeom>
        </p:spPr>
      </p:pic>
      <p:sp>
        <p:nvSpPr>
          <p:cNvPr id="25" name="Rectangle 24">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94829" y="-1879362"/>
            <a:ext cx="6098342" cy="18288000"/>
          </a:xfrm>
          <a:prstGeom prst="rect">
            <a:avLst/>
          </a:prstGeom>
          <a:gradFill flip="none" rotWithShape="1">
            <a:gsLst>
              <a:gs pos="17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92CB243-67C5-E304-31A0-4D7D607BA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4196174" y="483074"/>
            <a:ext cx="4601915" cy="3612909"/>
          </a:xfrm>
          <a:prstGeom prst="rect">
            <a:avLst/>
          </a:prstGeom>
          <a:gradFill flip="none" rotWithShape="1">
            <a:gsLst>
              <a:gs pos="0">
                <a:schemeClr val="accent2"/>
              </a:gs>
              <a:gs pos="51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11A95761-C93E-94BF-087D-D2A823789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5588" y="6259321"/>
            <a:ext cx="10732114" cy="4054487"/>
          </a:xfrm>
          <a:prstGeom prst="rect">
            <a:avLst/>
          </a:prstGeom>
          <a:gradFill flip="none" rotWithShape="1">
            <a:gsLst>
              <a:gs pos="0">
                <a:schemeClr val="accent5"/>
              </a:gs>
              <a:gs pos="52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TextBox 20"/>
          <p:cNvSpPr txBox="1"/>
          <p:nvPr/>
        </p:nvSpPr>
        <p:spPr>
          <a:xfrm>
            <a:off x="1288543" y="4914900"/>
            <a:ext cx="5264657" cy="224930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dirty="0">
                <a:solidFill>
                  <a:srgbClr val="FFFFFF"/>
                </a:solidFill>
                <a:latin typeface="+mj-lt"/>
                <a:ea typeface="+mj-ea"/>
                <a:cs typeface="+mj-cs"/>
                <a:sym typeface="Poppins Semi-Bold"/>
              </a:rPr>
              <a:t>THANK YOU! QUESTIONS?</a:t>
            </a:r>
          </a:p>
        </p:txBody>
      </p:sp>
      <p:sp>
        <p:nvSpPr>
          <p:cNvPr id="31" name="Rectangle 30">
            <a:extLst>
              <a:ext uri="{FF2B5EF4-FFF2-40B4-BE49-F238E27FC236}">
                <a16:creationId xmlns:a16="http://schemas.microsoft.com/office/drawing/2014/main" id="{6E63D1A5-FD49-4756-F62E-786C34E63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10104" y="-11428"/>
            <a:ext cx="1493481" cy="10377169"/>
          </a:xfrm>
          <a:prstGeom prst="rect">
            <a:avLst/>
          </a:prstGeom>
          <a:gradFill flip="none" rotWithShape="1">
            <a:gsLst>
              <a:gs pos="0">
                <a:schemeClr val="accent5">
                  <a:alpha val="68000"/>
                </a:schemeClr>
              </a:gs>
              <a:gs pos="37000">
                <a:schemeClr val="accent5">
                  <a:alpha val="0"/>
                </a:scheme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A8B3ED0-3B5F-8E54-E193-460573C63C0B}"/>
              </a:ext>
            </a:extLst>
          </p:cNvPr>
          <p:cNvSpPr txBox="1"/>
          <p:nvPr/>
        </p:nvSpPr>
        <p:spPr>
          <a:xfrm>
            <a:off x="990600" y="610501"/>
            <a:ext cx="3733800" cy="892552"/>
          </a:xfrm>
          <a:prstGeom prst="rect">
            <a:avLst/>
          </a:prstGeom>
          <a:noFill/>
        </p:spPr>
        <p:txBody>
          <a:bodyPr wrap="square" rtlCol="0">
            <a:spAutoFit/>
          </a:bodyPr>
          <a:lstStyle/>
          <a:p>
            <a:r>
              <a:rPr lang="en-US" sz="2000" dirty="0">
                <a:solidFill>
                  <a:schemeClr val="bg2"/>
                </a:solidFill>
              </a:rPr>
              <a:t>VAPA Center</a:t>
            </a:r>
          </a:p>
          <a:p>
            <a:r>
              <a:rPr lang="en-US" sz="1400" dirty="0">
                <a:solidFill>
                  <a:schemeClr val="bg2"/>
                </a:solidFill>
              </a:rPr>
              <a:t>700 N Tryon St, Charlotte, NC 28202</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FE9"/>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846CE0-14F5-8CDA-F768-CD7CAF944D61}"/>
              </a:ext>
            </a:extLst>
          </p:cNvPr>
          <p:cNvSpPr/>
          <p:nvPr/>
        </p:nvSpPr>
        <p:spPr>
          <a:xfrm>
            <a:off x="1123950" y="3549957"/>
            <a:ext cx="16040100" cy="6114666"/>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reeform 2"/>
          <p:cNvSpPr/>
          <p:nvPr/>
        </p:nvSpPr>
        <p:spPr>
          <a:xfrm rot="94687">
            <a:off x="-271036" y="-2175019"/>
            <a:ext cx="18637884" cy="5469370"/>
          </a:xfrm>
          <a:custGeom>
            <a:avLst/>
            <a:gdLst/>
            <a:ahLst/>
            <a:cxnLst/>
            <a:rect l="l" t="t" r="r" b="b"/>
            <a:pathLst>
              <a:path w="18637884" h="5469370">
                <a:moveTo>
                  <a:pt x="0" y="0"/>
                </a:moveTo>
                <a:lnTo>
                  <a:pt x="18637884" y="0"/>
                </a:lnTo>
                <a:lnTo>
                  <a:pt x="18637884" y="5469370"/>
                </a:lnTo>
                <a:lnTo>
                  <a:pt x="0" y="5469370"/>
                </a:lnTo>
                <a:lnTo>
                  <a:pt x="0" y="0"/>
                </a:lnTo>
                <a:close/>
              </a:path>
            </a:pathLst>
          </a:custGeom>
          <a:blipFill>
            <a:blip>
              <a:extLst>
                <a:ext uri="{96DAC541-7B7A-43D3-8B79-37D633B846F1}">
                  <asvg:svgBlip xmlns:asvg="http://schemas.microsoft.com/office/drawing/2016/SVG/main" r:embed="rId2"/>
                </a:ext>
              </a:extLst>
            </a:blip>
            <a:stretch>
              <a:fillRect r="-1444" b="-1978"/>
            </a:stretch>
          </a:blipFill>
        </p:spPr>
        <p:txBody>
          <a:bodyPr/>
          <a:lstStyle/>
          <a:p>
            <a:endParaRPr lang="en-US"/>
          </a:p>
        </p:txBody>
      </p:sp>
      <p:sp>
        <p:nvSpPr>
          <p:cNvPr id="6" name="Freeform 6"/>
          <p:cNvSpPr/>
          <p:nvPr/>
        </p:nvSpPr>
        <p:spPr>
          <a:xfrm rot="2785693" flipV="1">
            <a:off x="13849775" y="7572850"/>
            <a:ext cx="6454867" cy="7261200"/>
          </a:xfrm>
          <a:custGeom>
            <a:avLst/>
            <a:gdLst/>
            <a:ahLst/>
            <a:cxnLst/>
            <a:rect l="l" t="t" r="r" b="b"/>
            <a:pathLst>
              <a:path w="8534093" h="8555482">
                <a:moveTo>
                  <a:pt x="0" y="8555482"/>
                </a:moveTo>
                <a:lnTo>
                  <a:pt x="8534093" y="8555482"/>
                </a:lnTo>
                <a:lnTo>
                  <a:pt x="8534093" y="0"/>
                </a:lnTo>
                <a:lnTo>
                  <a:pt x="0" y="0"/>
                </a:lnTo>
                <a:lnTo>
                  <a:pt x="0" y="8555482"/>
                </a:lnTo>
                <a:close/>
              </a:path>
            </a:pathLst>
          </a:custGeom>
          <a:blipFill>
            <a:blip>
              <a:alphaModFix amt="55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723622" y="8948218"/>
            <a:ext cx="1752322" cy="175232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CBBB"/>
            </a:solidFill>
          </p:spPr>
          <p:txBody>
            <a:bodyPr/>
            <a:lstStyle/>
            <a:p>
              <a:endParaRPr lang="en-US"/>
            </a:p>
          </p:txBody>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0" name="Freeform 10"/>
          <p:cNvSpPr/>
          <p:nvPr/>
        </p:nvSpPr>
        <p:spPr>
          <a:xfrm rot="-9419425" flipH="1" flipV="1">
            <a:off x="-2655914" y="-615764"/>
            <a:ext cx="9662263" cy="6969684"/>
          </a:xfrm>
          <a:custGeom>
            <a:avLst/>
            <a:gdLst/>
            <a:ahLst/>
            <a:cxnLst/>
            <a:rect l="l" t="t" r="r" b="b"/>
            <a:pathLst>
              <a:path w="9662263" h="6969684">
                <a:moveTo>
                  <a:pt x="9662264" y="6969684"/>
                </a:moveTo>
                <a:lnTo>
                  <a:pt x="0" y="6969684"/>
                </a:lnTo>
                <a:lnTo>
                  <a:pt x="0" y="0"/>
                </a:lnTo>
                <a:lnTo>
                  <a:pt x="9662264" y="0"/>
                </a:lnTo>
                <a:lnTo>
                  <a:pt x="9662264" y="6969684"/>
                </a:lnTo>
                <a:close/>
              </a:path>
            </a:pathLst>
          </a:custGeom>
          <a:blipFill>
            <a:blip>
              <a:extLst>
                <a:ext uri="{96DAC541-7B7A-43D3-8B79-37D633B846F1}">
                  <asvg:svgBlip xmlns:asvg="http://schemas.microsoft.com/office/drawing/2016/SVG/main" r:embed="rId4"/>
                </a:ext>
              </a:extLst>
            </a:blip>
            <a:stretch>
              <a:fillRect b="-105002"/>
            </a:stretch>
          </a:blipFill>
        </p:spPr>
        <p:txBody>
          <a:bodyPr/>
          <a:lstStyle/>
          <a:p>
            <a:endParaRPr lang="en-US"/>
          </a:p>
        </p:txBody>
      </p:sp>
      <p:sp>
        <p:nvSpPr>
          <p:cNvPr id="22" name="TextBox 22"/>
          <p:cNvSpPr txBox="1"/>
          <p:nvPr/>
        </p:nvSpPr>
        <p:spPr>
          <a:xfrm>
            <a:off x="9296400" y="795407"/>
            <a:ext cx="8013493" cy="1779846"/>
          </a:xfrm>
          <a:prstGeom prst="rect">
            <a:avLst/>
          </a:prstGeom>
        </p:spPr>
        <p:txBody>
          <a:bodyPr lIns="0" tIns="0" rIns="0" bIns="0" rtlCol="0" anchor="t">
            <a:spAutoFit/>
          </a:bodyPr>
          <a:lstStyle/>
          <a:p>
            <a:pPr algn="r">
              <a:lnSpc>
                <a:spcPts val="6981"/>
              </a:lnSpc>
            </a:pPr>
            <a:r>
              <a:rPr lang="en-US" sz="5817" b="1" dirty="0">
                <a:solidFill>
                  <a:srgbClr val="FFFFFF"/>
                </a:solidFill>
                <a:latin typeface="Poppins Semi-Bold"/>
                <a:ea typeface="Poppins Semi-Bold"/>
                <a:cs typeface="Poppins Semi-Bold"/>
                <a:sym typeface="Poppins Semi-Bold"/>
              </a:rPr>
              <a:t>Venue Access Grant Timeline</a:t>
            </a:r>
          </a:p>
        </p:txBody>
      </p:sp>
      <p:sp>
        <p:nvSpPr>
          <p:cNvPr id="32" name="Freeform 32"/>
          <p:cNvSpPr/>
          <p:nvPr/>
        </p:nvSpPr>
        <p:spPr>
          <a:xfrm>
            <a:off x="10051190" y="7184790"/>
            <a:ext cx="276969" cy="284110"/>
          </a:xfrm>
          <a:custGeom>
            <a:avLst/>
            <a:gdLst/>
            <a:ahLst/>
            <a:cxnLst/>
            <a:rect l="l" t="t" r="r" b="b"/>
            <a:pathLst>
              <a:path w="276969" h="284110">
                <a:moveTo>
                  <a:pt x="0" y="0"/>
                </a:moveTo>
                <a:lnTo>
                  <a:pt x="276969" y="0"/>
                </a:lnTo>
                <a:lnTo>
                  <a:pt x="276969" y="284109"/>
                </a:lnTo>
                <a:lnTo>
                  <a:pt x="0" y="28410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3" name="Group 3"/>
          <p:cNvGrpSpPr/>
          <p:nvPr/>
        </p:nvGrpSpPr>
        <p:grpSpPr>
          <a:xfrm>
            <a:off x="718617" y="9936630"/>
            <a:ext cx="620165" cy="62016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13861"/>
            </a:solidFill>
          </p:spPr>
          <p:txBody>
            <a:bodyPr/>
            <a:lstStyle/>
            <a:p>
              <a:endParaRPr lang="en-US"/>
            </a:p>
          </p:txBody>
        </p:sp>
        <p:sp>
          <p:nvSpPr>
            <p:cNvPr id="5" name="TextBox 5"/>
            <p:cNvSpPr txBox="1"/>
            <p:nvPr/>
          </p:nvSpPr>
          <p:spPr>
            <a:xfrm>
              <a:off x="76200" y="0"/>
              <a:ext cx="660400" cy="736600"/>
            </a:xfrm>
            <a:prstGeom prst="rect">
              <a:avLst/>
            </a:prstGeom>
          </p:spPr>
          <p:txBody>
            <a:bodyPr lIns="50800" tIns="50800" rIns="50800" bIns="50800" rtlCol="0" anchor="ctr"/>
            <a:lstStyle/>
            <a:p>
              <a:pPr algn="ctr">
                <a:lnSpc>
                  <a:spcPts val="3763"/>
                </a:lnSpc>
              </a:pPr>
              <a:endParaRPr/>
            </a:p>
          </p:txBody>
        </p:sp>
      </p:grpSp>
      <p:sp>
        <p:nvSpPr>
          <p:cNvPr id="19" name="TextBox 18">
            <a:extLst>
              <a:ext uri="{FF2B5EF4-FFF2-40B4-BE49-F238E27FC236}">
                <a16:creationId xmlns:a16="http://schemas.microsoft.com/office/drawing/2014/main" id="{6541FBCC-EE5B-E886-B020-7281C553C9E2}"/>
              </a:ext>
            </a:extLst>
          </p:cNvPr>
          <p:cNvSpPr txBox="1"/>
          <p:nvPr/>
        </p:nvSpPr>
        <p:spPr>
          <a:xfrm>
            <a:off x="1676400" y="4305300"/>
            <a:ext cx="1250418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Application opens: Wednesday, January 14th, 2026, at noon</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Supporting programming taking place September 1</a:t>
            </a:r>
            <a:r>
              <a:rPr lang="en-US" sz="2400" baseline="30000" dirty="0">
                <a:solidFill>
                  <a:schemeClr val="bg1"/>
                </a:solidFill>
              </a:rPr>
              <a:t>st</a:t>
            </a:r>
            <a:r>
              <a:rPr lang="en-US" sz="2400" dirty="0">
                <a:solidFill>
                  <a:schemeClr val="bg1"/>
                </a:solidFill>
              </a:rPr>
              <a:t>, 2025 through December 31</a:t>
            </a:r>
            <a:r>
              <a:rPr lang="en-US" sz="2400" baseline="30000" dirty="0">
                <a:solidFill>
                  <a:schemeClr val="bg1"/>
                </a:solidFill>
              </a:rPr>
              <a:t>st</a:t>
            </a:r>
            <a:r>
              <a:rPr lang="en-US" sz="2400" dirty="0">
                <a:solidFill>
                  <a:schemeClr val="bg1"/>
                </a:solidFill>
              </a:rPr>
              <a:t> , 2026</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Application Deadline: Applications will be accepted on a rolling basis until May 4th, 2026 or until funds are exhausted.</a:t>
            </a:r>
          </a:p>
          <a:p>
            <a:pPr marL="742950" lvl="1"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Please submit draft applications to grants@artsandscience.org.</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Award or Declination Notification: TBD. Applicants may expect notification approximately 4 weeks after application receipt.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94C938-E2F2-6442-535B-3454572EB05D}"/>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1434"/>
            <a:ext cx="18288000" cy="10342480"/>
            <a:chOff x="0" y="-7622"/>
            <a:chExt cx="12192000" cy="6894986"/>
          </a:xfrm>
        </p:grpSpPr>
        <p:sp>
          <p:nvSpPr>
            <p:cNvPr id="28" name="Rectangle 27">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8" name="Picture 7" descr="A building with tables and chairs">
            <a:extLst>
              <a:ext uri="{FF2B5EF4-FFF2-40B4-BE49-F238E27FC236}">
                <a16:creationId xmlns:a16="http://schemas.microsoft.com/office/drawing/2014/main" id="{B3C3C7B0-E336-A486-088C-24E8265E78CC}"/>
              </a:ext>
            </a:extLst>
          </p:cNvPr>
          <p:cNvPicPr>
            <a:picLocks noChangeAspect="1"/>
          </p:cNvPicPr>
          <p:nvPr/>
        </p:nvPicPr>
        <p:blipFill>
          <a:blip r:embed="rId2">
            <a:alphaModFix amt="59000"/>
            <a:extLst>
              <a:ext uri="{28A0092B-C50C-407E-A947-70E740481C1C}">
                <a14:useLocalDpi xmlns:a14="http://schemas.microsoft.com/office/drawing/2010/main" val="0"/>
              </a:ext>
            </a:extLst>
          </a:blip>
          <a:srcRect l="15835" r="4065" b="1"/>
          <a:stretch>
            <a:fillRect/>
          </a:stretch>
        </p:blipFill>
        <p:spPr>
          <a:xfrm>
            <a:off x="19" y="-54636"/>
            <a:ext cx="18287981" cy="10331047"/>
          </a:xfrm>
          <a:prstGeom prst="rect">
            <a:avLst/>
          </a:prstGeom>
        </p:spPr>
      </p:pic>
      <p:sp>
        <p:nvSpPr>
          <p:cNvPr id="33" name="TextBox 32">
            <a:extLst>
              <a:ext uri="{FF2B5EF4-FFF2-40B4-BE49-F238E27FC236}">
                <a16:creationId xmlns:a16="http://schemas.microsoft.com/office/drawing/2014/main" id="{2A5CFC54-5B60-3695-0479-1308327D20EE}"/>
              </a:ext>
            </a:extLst>
          </p:cNvPr>
          <p:cNvSpPr txBox="1"/>
          <p:nvPr/>
        </p:nvSpPr>
        <p:spPr>
          <a:xfrm>
            <a:off x="762000" y="1181100"/>
            <a:ext cx="4419600" cy="584775"/>
          </a:xfrm>
          <a:prstGeom prst="rect">
            <a:avLst/>
          </a:prstGeom>
          <a:noFill/>
        </p:spPr>
        <p:txBody>
          <a:bodyPr wrap="square" rtlCol="0">
            <a:spAutoFit/>
          </a:bodyPr>
          <a:lstStyle/>
          <a:p>
            <a:r>
              <a:rPr lang="en-US" sz="2000" dirty="0"/>
              <a:t>The Barrel Room at Triple C Brewing</a:t>
            </a:r>
          </a:p>
          <a:p>
            <a:r>
              <a:rPr lang="en-US" sz="1200" b="0" i="1" u="none" strike="noStrike" dirty="0">
                <a:solidFill>
                  <a:srgbClr val="000000"/>
                </a:solidFill>
                <a:effectLst/>
                <a:latin typeface="Aptos" panose="020B0004020202020204" pitchFamily="34" charset="0"/>
              </a:rPr>
              <a:t>2832 Griffith St, Charlotte, NC 28203</a:t>
            </a:r>
            <a:endParaRPr lang="en-US" sz="1200" dirty="0"/>
          </a:p>
        </p:txBody>
      </p:sp>
    </p:spTree>
    <p:extLst>
      <p:ext uri="{BB962C8B-B14F-4D97-AF65-F5344CB8AC3E}">
        <p14:creationId xmlns:p14="http://schemas.microsoft.com/office/powerpoint/2010/main" val="358575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FE9"/>
        </a:solidFill>
        <a:effectLst/>
      </p:bgPr>
    </p:bg>
    <p:spTree>
      <p:nvGrpSpPr>
        <p:cNvPr id="1" name=""/>
        <p:cNvGrpSpPr/>
        <p:nvPr/>
      </p:nvGrpSpPr>
      <p:grpSpPr>
        <a:xfrm>
          <a:off x="0" y="0"/>
          <a:ext cx="0" cy="0"/>
          <a:chOff x="0" y="0"/>
          <a:chExt cx="0" cy="0"/>
        </a:xfrm>
      </p:grpSpPr>
      <p:sp>
        <p:nvSpPr>
          <p:cNvPr id="2" name="Freeform 2"/>
          <p:cNvSpPr/>
          <p:nvPr/>
        </p:nvSpPr>
        <p:spPr>
          <a:xfrm rot="2785693">
            <a:off x="12394265" y="-3258566"/>
            <a:ext cx="8534093" cy="8555482"/>
          </a:xfrm>
          <a:custGeom>
            <a:avLst/>
            <a:gdLst/>
            <a:ahLst/>
            <a:cxnLst/>
            <a:rect l="l" t="t" r="r" b="b"/>
            <a:pathLst>
              <a:path w="8534093" h="8555482">
                <a:moveTo>
                  <a:pt x="0" y="0"/>
                </a:moveTo>
                <a:lnTo>
                  <a:pt x="8534093" y="0"/>
                </a:lnTo>
                <a:lnTo>
                  <a:pt x="8534093" y="8555482"/>
                </a:lnTo>
                <a:lnTo>
                  <a:pt x="0" y="8555482"/>
                </a:lnTo>
                <a:lnTo>
                  <a:pt x="0" y="0"/>
                </a:lnTo>
                <a:close/>
              </a:path>
            </a:pathLst>
          </a:custGeom>
          <a:blipFill>
            <a:blip>
              <a:alphaModFix amt="55000"/>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p:cNvSpPr/>
          <p:nvPr/>
        </p:nvSpPr>
        <p:spPr>
          <a:xfrm rot="-6212524" flipV="1">
            <a:off x="-1439817" y="7444035"/>
            <a:ext cx="3942056" cy="3338166"/>
          </a:xfrm>
          <a:custGeom>
            <a:avLst/>
            <a:gdLst/>
            <a:ahLst/>
            <a:cxnLst/>
            <a:rect l="l" t="t" r="r" b="b"/>
            <a:pathLst>
              <a:path w="3942056" h="3338166">
                <a:moveTo>
                  <a:pt x="0" y="3338167"/>
                </a:moveTo>
                <a:lnTo>
                  <a:pt x="3942056" y="3338167"/>
                </a:lnTo>
                <a:lnTo>
                  <a:pt x="3942056" y="0"/>
                </a:lnTo>
                <a:lnTo>
                  <a:pt x="0" y="0"/>
                </a:lnTo>
                <a:lnTo>
                  <a:pt x="0" y="3338167"/>
                </a:lnTo>
                <a:close/>
              </a:path>
            </a:pathLst>
          </a:custGeom>
          <a:blipFill>
            <a:blip>
              <a:extLst>
                <a:ext uri="{96DAC541-7B7A-43D3-8B79-37D633B846F1}">
                  <asvg:svgBlip xmlns:asvg="http://schemas.microsoft.com/office/drawing/2016/SVG/main" r:embed="rId3"/>
                </a:ext>
              </a:extLst>
            </a:blip>
            <a:stretch>
              <a:fillRect r="-109088"/>
            </a:stretch>
          </a:blipFill>
        </p:spPr>
        <p:txBody>
          <a:bodyPr/>
          <a:lstStyle/>
          <a:p>
            <a:endParaRPr lang="en-US"/>
          </a:p>
        </p:txBody>
      </p:sp>
      <p:grpSp>
        <p:nvGrpSpPr>
          <p:cNvPr id="5" name="Group 5"/>
          <p:cNvGrpSpPr/>
          <p:nvPr/>
        </p:nvGrpSpPr>
        <p:grpSpPr>
          <a:xfrm>
            <a:off x="6393172" y="709093"/>
            <a:ext cx="620165" cy="62016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CBBB"/>
            </a:solidFill>
          </p:spPr>
          <p:txBody>
            <a:bodyPr/>
            <a:lstStyle/>
            <a:p>
              <a:endParaRPr lang="en-US"/>
            </a:p>
          </p:txBody>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8" name="Group 8"/>
          <p:cNvGrpSpPr/>
          <p:nvPr/>
        </p:nvGrpSpPr>
        <p:grpSpPr>
          <a:xfrm>
            <a:off x="7252718" y="-719121"/>
            <a:ext cx="1752322" cy="175232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13861"/>
            </a:solidFill>
          </p:spPr>
          <p:txBody>
            <a:bodyPr/>
            <a:lstStyle/>
            <a:p>
              <a:endParaRPr lang="en-US"/>
            </a:p>
          </p:txBody>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1" name="Freeform 11"/>
          <p:cNvSpPr/>
          <p:nvPr/>
        </p:nvSpPr>
        <p:spPr>
          <a:xfrm rot="-5008063">
            <a:off x="15900784" y="7205498"/>
            <a:ext cx="3942056" cy="3338166"/>
          </a:xfrm>
          <a:custGeom>
            <a:avLst/>
            <a:gdLst/>
            <a:ahLst/>
            <a:cxnLst/>
            <a:rect l="l" t="t" r="r" b="b"/>
            <a:pathLst>
              <a:path w="3942056" h="3338166">
                <a:moveTo>
                  <a:pt x="0" y="0"/>
                </a:moveTo>
                <a:lnTo>
                  <a:pt x="3942056" y="0"/>
                </a:lnTo>
                <a:lnTo>
                  <a:pt x="3942056" y="3338167"/>
                </a:lnTo>
                <a:lnTo>
                  <a:pt x="0" y="3338167"/>
                </a:lnTo>
                <a:lnTo>
                  <a:pt x="0" y="0"/>
                </a:lnTo>
                <a:close/>
              </a:path>
            </a:pathLst>
          </a:custGeom>
          <a:blipFill>
            <a:blip>
              <a:extLst>
                <a:ext uri="{96DAC541-7B7A-43D3-8B79-37D633B846F1}">
                  <asvg:svgBlip xmlns:asvg="http://schemas.microsoft.com/office/drawing/2016/SVG/main" r:embed="rId3"/>
                </a:ext>
              </a:extLst>
            </a:blip>
            <a:stretch>
              <a:fillRect r="-109088"/>
            </a:stretch>
          </a:blipFill>
        </p:spPr>
        <p:txBody>
          <a:bodyPr/>
          <a:lstStyle/>
          <a:p>
            <a:endParaRPr lang="en-US"/>
          </a:p>
        </p:txBody>
      </p:sp>
      <p:sp>
        <p:nvSpPr>
          <p:cNvPr id="13" name="Freeform 13"/>
          <p:cNvSpPr/>
          <p:nvPr/>
        </p:nvSpPr>
        <p:spPr>
          <a:xfrm>
            <a:off x="1226392" y="3012353"/>
            <a:ext cx="4717207" cy="1558723"/>
          </a:xfrm>
          <a:custGeom>
            <a:avLst/>
            <a:gdLst/>
            <a:ahLst/>
            <a:cxnLst/>
            <a:rect l="l" t="t" r="r" b="b"/>
            <a:pathLst>
              <a:path w="5224919" h="1887502">
                <a:moveTo>
                  <a:pt x="0" y="0"/>
                </a:moveTo>
                <a:lnTo>
                  <a:pt x="5224920" y="0"/>
                </a:lnTo>
                <a:lnTo>
                  <a:pt x="5224920" y="1887502"/>
                </a:lnTo>
                <a:lnTo>
                  <a:pt x="0" y="1887502"/>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16" name="Freeform 16"/>
          <p:cNvSpPr/>
          <p:nvPr/>
        </p:nvSpPr>
        <p:spPr>
          <a:xfrm>
            <a:off x="10745440" y="3091959"/>
            <a:ext cx="4717208" cy="1723112"/>
          </a:xfrm>
          <a:custGeom>
            <a:avLst/>
            <a:gdLst/>
            <a:ahLst/>
            <a:cxnLst/>
            <a:rect l="l" t="t" r="r" b="b"/>
            <a:pathLst>
              <a:path w="5224919" h="1887502">
                <a:moveTo>
                  <a:pt x="0" y="0"/>
                </a:moveTo>
                <a:lnTo>
                  <a:pt x="5224920" y="0"/>
                </a:lnTo>
                <a:lnTo>
                  <a:pt x="5224920" y="1887502"/>
                </a:lnTo>
                <a:lnTo>
                  <a:pt x="0" y="1887502"/>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20" name="TextBox 20"/>
          <p:cNvSpPr txBox="1"/>
          <p:nvPr/>
        </p:nvSpPr>
        <p:spPr>
          <a:xfrm>
            <a:off x="1062038" y="1804852"/>
            <a:ext cx="8207005" cy="882165"/>
          </a:xfrm>
          <a:prstGeom prst="rect">
            <a:avLst/>
          </a:prstGeom>
        </p:spPr>
        <p:txBody>
          <a:bodyPr lIns="0" tIns="0" rIns="0" bIns="0" rtlCol="0" anchor="t">
            <a:spAutoFit/>
          </a:bodyPr>
          <a:lstStyle/>
          <a:p>
            <a:pPr algn="l">
              <a:lnSpc>
                <a:spcPts val="6981"/>
              </a:lnSpc>
            </a:pPr>
            <a:r>
              <a:rPr lang="en-US" sz="5817" b="1" dirty="0">
                <a:solidFill>
                  <a:srgbClr val="0C3E80"/>
                </a:solidFill>
                <a:latin typeface="Poppins Semi-Bold"/>
                <a:ea typeface="Poppins Semi-Bold"/>
                <a:cs typeface="Poppins Semi-Bold"/>
                <a:sym typeface="Poppins Semi-Bold"/>
              </a:rPr>
              <a:t>Who can apply?</a:t>
            </a:r>
          </a:p>
        </p:txBody>
      </p:sp>
      <p:sp>
        <p:nvSpPr>
          <p:cNvPr id="15" name="TextBox 14">
            <a:extLst>
              <a:ext uri="{FF2B5EF4-FFF2-40B4-BE49-F238E27FC236}">
                <a16:creationId xmlns:a16="http://schemas.microsoft.com/office/drawing/2014/main" id="{C5757700-FBA3-8B87-2A8A-9D45CF88AC81}"/>
              </a:ext>
            </a:extLst>
          </p:cNvPr>
          <p:cNvSpPr txBox="1"/>
          <p:nvPr/>
        </p:nvSpPr>
        <p:spPr>
          <a:xfrm>
            <a:off x="1548444" y="3307184"/>
            <a:ext cx="4073104" cy="646331"/>
          </a:xfrm>
          <a:prstGeom prst="rect">
            <a:avLst/>
          </a:prstGeom>
          <a:noFill/>
        </p:spPr>
        <p:txBody>
          <a:bodyPr wrap="square" rtlCol="0">
            <a:spAutoFit/>
          </a:bodyPr>
          <a:lstStyle/>
          <a:p>
            <a:pPr algn="ctr"/>
            <a:r>
              <a:rPr lang="en-US" sz="3600" b="1" dirty="0">
                <a:solidFill>
                  <a:srgbClr val="7030A0"/>
                </a:solidFill>
              </a:rPr>
              <a:t>Creative Individuals</a:t>
            </a:r>
          </a:p>
        </p:txBody>
      </p:sp>
      <p:sp>
        <p:nvSpPr>
          <p:cNvPr id="18" name="TextBox 17">
            <a:extLst>
              <a:ext uri="{FF2B5EF4-FFF2-40B4-BE49-F238E27FC236}">
                <a16:creationId xmlns:a16="http://schemas.microsoft.com/office/drawing/2014/main" id="{AA4FF1DB-3C3D-7CBB-171F-4ADE85428BE3}"/>
              </a:ext>
            </a:extLst>
          </p:cNvPr>
          <p:cNvSpPr txBox="1"/>
          <p:nvPr/>
        </p:nvSpPr>
        <p:spPr>
          <a:xfrm>
            <a:off x="11049000" y="3468548"/>
            <a:ext cx="4073104" cy="646331"/>
          </a:xfrm>
          <a:prstGeom prst="rect">
            <a:avLst/>
          </a:prstGeom>
          <a:noFill/>
        </p:spPr>
        <p:txBody>
          <a:bodyPr wrap="square" rtlCol="0">
            <a:spAutoFit/>
          </a:bodyPr>
          <a:lstStyle/>
          <a:p>
            <a:pPr algn="ctr"/>
            <a:r>
              <a:rPr lang="en-US" sz="3600" b="1" dirty="0">
                <a:solidFill>
                  <a:srgbClr val="7030A0"/>
                </a:solidFill>
              </a:rPr>
              <a:t>Nonprofits</a:t>
            </a:r>
          </a:p>
        </p:txBody>
      </p:sp>
      <p:sp>
        <p:nvSpPr>
          <p:cNvPr id="19" name="TextBox 18">
            <a:extLst>
              <a:ext uri="{FF2B5EF4-FFF2-40B4-BE49-F238E27FC236}">
                <a16:creationId xmlns:a16="http://schemas.microsoft.com/office/drawing/2014/main" id="{2ABF6A2B-D689-C9E0-D99E-5047787399CB}"/>
              </a:ext>
            </a:extLst>
          </p:cNvPr>
          <p:cNvSpPr txBox="1"/>
          <p:nvPr/>
        </p:nvSpPr>
        <p:spPr>
          <a:xfrm>
            <a:off x="890085" y="4797029"/>
            <a:ext cx="6921799" cy="36933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Must operate as a sole proprietorship or LLC</a:t>
            </a:r>
          </a:p>
          <a:p>
            <a:pPr marL="285750" indent="-285750">
              <a:buFont typeface="Arial" panose="020B0604020202020204" pitchFamily="34" charset="0"/>
              <a:buChar char="•"/>
            </a:pPr>
            <a:r>
              <a:rPr lang="en-US"/>
              <a:t>Book of work must be focused on arts, science, history, or heritage </a:t>
            </a:r>
            <a:r>
              <a:rPr lang="en-US" dirty="0"/>
              <a:t>programming.</a:t>
            </a:r>
            <a:endParaRPr lang="en-US">
              <a:ea typeface="Calibri"/>
              <a:cs typeface="Calibri"/>
            </a:endParaRPr>
          </a:p>
          <a:p>
            <a:pPr marL="285750" indent="-285750">
              <a:buFont typeface="Arial" panose="020B0604020202020204" pitchFamily="34" charset="0"/>
              <a:buChar char="•"/>
            </a:pPr>
            <a:r>
              <a:rPr lang="en-US" dirty="0"/>
              <a:t>Must be 18 years of age, reside and/or have an artistic business/studio in, and primarily serve Mecklenburg County.</a:t>
            </a:r>
          </a:p>
          <a:p>
            <a:pPr marL="285750" indent="-285750">
              <a:buFont typeface="Arial" panose="020B0604020202020204" pitchFamily="34" charset="0"/>
              <a:buChar char="•"/>
            </a:pPr>
            <a:r>
              <a:rPr lang="en-US" dirty="0"/>
              <a:t>Must have a professional portfolio that includes published or publicly displayed works.</a:t>
            </a:r>
          </a:p>
          <a:p>
            <a:pPr marL="285750" indent="-285750">
              <a:buFont typeface="Arial" panose="020B0604020202020204" pitchFamily="34" charset="0"/>
              <a:buChar char="•"/>
            </a:pPr>
            <a:r>
              <a:rPr lang="en-US" dirty="0"/>
              <a:t>Must have a minimum of three years of income history from their artistry as a sole proprietor or LLC to demonstrate professional artist tenure.</a:t>
            </a:r>
          </a:p>
          <a:p>
            <a:pPr marL="285750" indent="-285750">
              <a:buFont typeface="Arial" panose="020B0604020202020204" pitchFamily="34" charset="0"/>
              <a:buChar char="•"/>
            </a:pPr>
            <a:r>
              <a:rPr lang="en-US" dirty="0"/>
              <a:t>must have produced a similar event previously within Mecklenburg County, as this evidence and venue reference is needed as part of the application.</a:t>
            </a:r>
          </a:p>
        </p:txBody>
      </p:sp>
      <p:sp>
        <p:nvSpPr>
          <p:cNvPr id="21" name="TextBox 20">
            <a:extLst>
              <a:ext uri="{FF2B5EF4-FFF2-40B4-BE49-F238E27FC236}">
                <a16:creationId xmlns:a16="http://schemas.microsoft.com/office/drawing/2014/main" id="{1721BC00-AECD-3A22-8C44-177FA4C730F9}"/>
              </a:ext>
            </a:extLst>
          </p:cNvPr>
          <p:cNvSpPr txBox="1"/>
          <p:nvPr/>
        </p:nvSpPr>
        <p:spPr>
          <a:xfrm>
            <a:off x="9448800" y="4815071"/>
            <a:ext cx="6921799"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Must be a 501(c)(3) public charity </a:t>
            </a:r>
          </a:p>
          <a:p>
            <a:pPr marL="285750" indent="-285750">
              <a:buFont typeface="Arial" panose="020B0604020202020204" pitchFamily="34" charset="0"/>
              <a:buChar char="•"/>
            </a:pPr>
            <a:r>
              <a:rPr lang="en-US"/>
              <a:t>Primary mission must be focused on arts, science, history, or heritage </a:t>
            </a:r>
            <a:r>
              <a:rPr lang="en-US" dirty="0"/>
              <a:t>programming.</a:t>
            </a:r>
            <a:endParaRPr lang="en-US"/>
          </a:p>
          <a:p>
            <a:pPr marL="285750" indent="-285750">
              <a:buFont typeface="Arial" panose="020B0604020202020204" pitchFamily="34" charset="0"/>
              <a:buChar char="•"/>
            </a:pPr>
            <a:r>
              <a:rPr lang="en-US" dirty="0"/>
              <a:t>Must be located in and primarily serve Mecklenburg County.</a:t>
            </a:r>
          </a:p>
          <a:p>
            <a:pPr marL="285750" indent="-285750">
              <a:buFont typeface="Arial" panose="020B0604020202020204" pitchFamily="34" charset="0"/>
              <a:buChar char="•"/>
            </a:pPr>
            <a:r>
              <a:rPr lang="en-US" dirty="0"/>
              <a:t>Must have a minimum of two years of operational history.</a:t>
            </a:r>
          </a:p>
          <a:p>
            <a:pPr marL="285750" indent="-285750">
              <a:buFont typeface="Arial" panose="020B0604020202020204" pitchFamily="34" charset="0"/>
              <a:buChar char="•"/>
            </a:pPr>
            <a:r>
              <a:rPr lang="en-US" dirty="0"/>
              <a:t>Must have operating budget of $1.25 million or less.</a:t>
            </a:r>
          </a:p>
          <a:p>
            <a:pPr marL="285750" indent="-285750">
              <a:buFont typeface="Arial" panose="020B0604020202020204" pitchFamily="34" charset="0"/>
              <a:buChar char="•"/>
            </a:pPr>
            <a:endParaRPr lang="en-US" dirty="0"/>
          </a:p>
        </p:txBody>
      </p:sp>
      <p:sp>
        <p:nvSpPr>
          <p:cNvPr id="22" name="Rectangle 21">
            <a:extLst>
              <a:ext uri="{FF2B5EF4-FFF2-40B4-BE49-F238E27FC236}">
                <a16:creationId xmlns:a16="http://schemas.microsoft.com/office/drawing/2014/main" id="{3D17907D-8870-A21C-3E8F-18F5DAA1CED3}"/>
              </a:ext>
            </a:extLst>
          </p:cNvPr>
          <p:cNvSpPr/>
          <p:nvPr/>
        </p:nvSpPr>
        <p:spPr>
          <a:xfrm>
            <a:off x="9941796" y="8058399"/>
            <a:ext cx="6477000" cy="144780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ED4CE60-5DAB-D71B-902A-F57191AA7222}"/>
              </a:ext>
            </a:extLst>
          </p:cNvPr>
          <p:cNvSpPr txBox="1"/>
          <p:nvPr/>
        </p:nvSpPr>
        <p:spPr>
          <a:xfrm>
            <a:off x="10096516" y="8274416"/>
            <a:ext cx="6167560" cy="1200329"/>
          </a:xfrm>
          <a:prstGeom prst="rect">
            <a:avLst/>
          </a:prstGeom>
          <a:noFill/>
        </p:spPr>
        <p:txBody>
          <a:bodyPr wrap="square" rtlCol="0">
            <a:spAutoFit/>
          </a:bodyPr>
          <a:lstStyle/>
          <a:p>
            <a:pPr algn="ctr"/>
            <a:r>
              <a:rPr lang="en-US" dirty="0"/>
              <a:t>Creative Individuals and Nonprofits are encouraged to submit one application annually. Multiple performances that are a part of the same event can be funded (ex. three performances of the same show in one weekend).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FE9"/>
        </a:solidFill>
        <a:effectLst/>
      </p:bgPr>
    </p:bg>
    <p:spTree>
      <p:nvGrpSpPr>
        <p:cNvPr id="1" name="">
          <a:extLst>
            <a:ext uri="{FF2B5EF4-FFF2-40B4-BE49-F238E27FC236}">
              <a16:creationId xmlns:a16="http://schemas.microsoft.com/office/drawing/2014/main" id="{F8DE7A8B-418E-D283-BDD7-B678F8A30EA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37F4817-015F-B89D-5E9D-D0315FACF6B1}"/>
              </a:ext>
            </a:extLst>
          </p:cNvPr>
          <p:cNvSpPr/>
          <p:nvPr/>
        </p:nvSpPr>
        <p:spPr>
          <a:xfrm rot="2785693">
            <a:off x="12394265" y="-3258566"/>
            <a:ext cx="8534093" cy="8555482"/>
          </a:xfrm>
          <a:custGeom>
            <a:avLst/>
            <a:gdLst/>
            <a:ahLst/>
            <a:cxnLst/>
            <a:rect l="l" t="t" r="r" b="b"/>
            <a:pathLst>
              <a:path w="8534093" h="8555482">
                <a:moveTo>
                  <a:pt x="0" y="0"/>
                </a:moveTo>
                <a:lnTo>
                  <a:pt x="8534093" y="0"/>
                </a:lnTo>
                <a:lnTo>
                  <a:pt x="8534093" y="8555482"/>
                </a:lnTo>
                <a:lnTo>
                  <a:pt x="0" y="8555482"/>
                </a:lnTo>
                <a:lnTo>
                  <a:pt x="0" y="0"/>
                </a:lnTo>
                <a:close/>
              </a:path>
            </a:pathLst>
          </a:custGeom>
          <a:blipFill>
            <a:blip>
              <a:alphaModFix amt="5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B9021959-8F23-CE9A-DC24-EDD56EE74BAC}"/>
              </a:ext>
            </a:extLst>
          </p:cNvPr>
          <p:cNvSpPr/>
          <p:nvPr/>
        </p:nvSpPr>
        <p:spPr>
          <a:xfrm rot="-6212524" flipV="1">
            <a:off x="-1439817" y="7444035"/>
            <a:ext cx="3942056" cy="3338166"/>
          </a:xfrm>
          <a:custGeom>
            <a:avLst/>
            <a:gdLst/>
            <a:ahLst/>
            <a:cxnLst/>
            <a:rect l="l" t="t" r="r" b="b"/>
            <a:pathLst>
              <a:path w="3942056" h="3338166">
                <a:moveTo>
                  <a:pt x="0" y="3338167"/>
                </a:moveTo>
                <a:lnTo>
                  <a:pt x="3942056" y="3338167"/>
                </a:lnTo>
                <a:lnTo>
                  <a:pt x="3942056" y="0"/>
                </a:lnTo>
                <a:lnTo>
                  <a:pt x="0" y="0"/>
                </a:lnTo>
                <a:lnTo>
                  <a:pt x="0" y="3338167"/>
                </a:lnTo>
                <a:close/>
              </a:path>
            </a:pathLst>
          </a:custGeom>
          <a:blipFill>
            <a:blip>
              <a:extLst>
                <a:ext uri="{96DAC541-7B7A-43D3-8B79-37D633B846F1}">
                  <asvg:svgBlip xmlns:asvg="http://schemas.microsoft.com/office/drawing/2016/SVG/main" r:embed="rId4"/>
                </a:ext>
              </a:extLst>
            </a:blip>
            <a:stretch>
              <a:fillRect r="-109088"/>
            </a:stretch>
          </a:blipFill>
        </p:spPr>
        <p:txBody>
          <a:bodyPr/>
          <a:lstStyle/>
          <a:p>
            <a:endParaRPr lang="en-US"/>
          </a:p>
        </p:txBody>
      </p:sp>
      <p:grpSp>
        <p:nvGrpSpPr>
          <p:cNvPr id="5" name="Group 5">
            <a:extLst>
              <a:ext uri="{FF2B5EF4-FFF2-40B4-BE49-F238E27FC236}">
                <a16:creationId xmlns:a16="http://schemas.microsoft.com/office/drawing/2014/main" id="{F19C3A82-E899-4B79-EB50-1FC925B60D23}"/>
              </a:ext>
            </a:extLst>
          </p:cNvPr>
          <p:cNvGrpSpPr/>
          <p:nvPr/>
        </p:nvGrpSpPr>
        <p:grpSpPr>
          <a:xfrm>
            <a:off x="6393172" y="709093"/>
            <a:ext cx="620165" cy="620165"/>
            <a:chOff x="0" y="0"/>
            <a:chExt cx="812800" cy="812800"/>
          </a:xfrm>
        </p:grpSpPr>
        <p:sp>
          <p:nvSpPr>
            <p:cNvPr id="6" name="Freeform 6">
              <a:extLst>
                <a:ext uri="{FF2B5EF4-FFF2-40B4-BE49-F238E27FC236}">
                  <a16:creationId xmlns:a16="http://schemas.microsoft.com/office/drawing/2014/main" id="{673C3627-B7CB-C1A2-8488-B165223C165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CBBB"/>
            </a:solidFill>
          </p:spPr>
          <p:txBody>
            <a:bodyPr/>
            <a:lstStyle/>
            <a:p>
              <a:endParaRPr lang="en-US"/>
            </a:p>
          </p:txBody>
        </p:sp>
        <p:sp>
          <p:nvSpPr>
            <p:cNvPr id="7" name="TextBox 7">
              <a:extLst>
                <a:ext uri="{FF2B5EF4-FFF2-40B4-BE49-F238E27FC236}">
                  <a16:creationId xmlns:a16="http://schemas.microsoft.com/office/drawing/2014/main" id="{C7EB6B00-2B42-C625-D887-53F64DE97A5D}"/>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8" name="Group 8">
            <a:extLst>
              <a:ext uri="{FF2B5EF4-FFF2-40B4-BE49-F238E27FC236}">
                <a16:creationId xmlns:a16="http://schemas.microsoft.com/office/drawing/2014/main" id="{E419A191-A3A8-45EA-4B71-77E9F2859C88}"/>
              </a:ext>
            </a:extLst>
          </p:cNvPr>
          <p:cNvGrpSpPr/>
          <p:nvPr/>
        </p:nvGrpSpPr>
        <p:grpSpPr>
          <a:xfrm>
            <a:off x="7252718" y="-719121"/>
            <a:ext cx="1752322" cy="1752322"/>
            <a:chOff x="0" y="0"/>
            <a:chExt cx="812800" cy="812800"/>
          </a:xfrm>
        </p:grpSpPr>
        <p:sp>
          <p:nvSpPr>
            <p:cNvPr id="9" name="Freeform 9">
              <a:extLst>
                <a:ext uri="{FF2B5EF4-FFF2-40B4-BE49-F238E27FC236}">
                  <a16:creationId xmlns:a16="http://schemas.microsoft.com/office/drawing/2014/main" id="{A5E22ABE-61E1-4481-2C1C-533ED181400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13861"/>
            </a:solidFill>
          </p:spPr>
          <p:txBody>
            <a:bodyPr/>
            <a:lstStyle/>
            <a:p>
              <a:endParaRPr lang="en-US"/>
            </a:p>
          </p:txBody>
        </p:sp>
        <p:sp>
          <p:nvSpPr>
            <p:cNvPr id="10" name="TextBox 10">
              <a:extLst>
                <a:ext uri="{FF2B5EF4-FFF2-40B4-BE49-F238E27FC236}">
                  <a16:creationId xmlns:a16="http://schemas.microsoft.com/office/drawing/2014/main" id="{75EB2192-1E34-D0E1-BDFB-03024D35A41D}"/>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1" name="Freeform 11">
            <a:extLst>
              <a:ext uri="{FF2B5EF4-FFF2-40B4-BE49-F238E27FC236}">
                <a16:creationId xmlns:a16="http://schemas.microsoft.com/office/drawing/2014/main" id="{2D959173-763E-4CBB-142C-917113DC111B}"/>
              </a:ext>
            </a:extLst>
          </p:cNvPr>
          <p:cNvSpPr/>
          <p:nvPr/>
        </p:nvSpPr>
        <p:spPr>
          <a:xfrm rot="-5008063">
            <a:off x="15900784" y="7205498"/>
            <a:ext cx="3942056" cy="3338166"/>
          </a:xfrm>
          <a:custGeom>
            <a:avLst/>
            <a:gdLst/>
            <a:ahLst/>
            <a:cxnLst/>
            <a:rect l="l" t="t" r="r" b="b"/>
            <a:pathLst>
              <a:path w="3942056" h="3338166">
                <a:moveTo>
                  <a:pt x="0" y="0"/>
                </a:moveTo>
                <a:lnTo>
                  <a:pt x="3942056" y="0"/>
                </a:lnTo>
                <a:lnTo>
                  <a:pt x="3942056" y="3338167"/>
                </a:lnTo>
                <a:lnTo>
                  <a:pt x="0" y="3338167"/>
                </a:lnTo>
                <a:lnTo>
                  <a:pt x="0" y="0"/>
                </a:lnTo>
                <a:close/>
              </a:path>
            </a:pathLst>
          </a:custGeom>
          <a:blipFill>
            <a:blip>
              <a:extLst>
                <a:ext uri="{96DAC541-7B7A-43D3-8B79-37D633B846F1}">
                  <asvg:svgBlip xmlns:asvg="http://schemas.microsoft.com/office/drawing/2016/SVG/main" r:embed="rId4"/>
                </a:ext>
              </a:extLst>
            </a:blip>
            <a:stretch>
              <a:fillRect r="-109088"/>
            </a:stretch>
          </a:blipFill>
        </p:spPr>
        <p:txBody>
          <a:bodyPr/>
          <a:lstStyle/>
          <a:p>
            <a:endParaRPr lang="en-US"/>
          </a:p>
        </p:txBody>
      </p:sp>
      <p:sp>
        <p:nvSpPr>
          <p:cNvPr id="20" name="TextBox 20">
            <a:extLst>
              <a:ext uri="{FF2B5EF4-FFF2-40B4-BE49-F238E27FC236}">
                <a16:creationId xmlns:a16="http://schemas.microsoft.com/office/drawing/2014/main" id="{4EC8640F-0B1D-6C36-E376-84373E54063C}"/>
              </a:ext>
            </a:extLst>
          </p:cNvPr>
          <p:cNvSpPr txBox="1"/>
          <p:nvPr/>
        </p:nvSpPr>
        <p:spPr>
          <a:xfrm>
            <a:off x="1062038" y="1804852"/>
            <a:ext cx="8207005" cy="882165"/>
          </a:xfrm>
          <a:prstGeom prst="rect">
            <a:avLst/>
          </a:prstGeom>
        </p:spPr>
        <p:txBody>
          <a:bodyPr lIns="0" tIns="0" rIns="0" bIns="0" rtlCol="0" anchor="t">
            <a:spAutoFit/>
          </a:bodyPr>
          <a:lstStyle/>
          <a:p>
            <a:pPr algn="l">
              <a:lnSpc>
                <a:spcPts val="6981"/>
              </a:lnSpc>
            </a:pPr>
            <a:r>
              <a:rPr lang="en-US" sz="5817" b="1" dirty="0">
                <a:solidFill>
                  <a:srgbClr val="0C3E80"/>
                </a:solidFill>
                <a:latin typeface="Poppins Semi-Bold"/>
                <a:ea typeface="Poppins Semi-Bold"/>
                <a:cs typeface="Poppins Semi-Bold"/>
                <a:sym typeface="Poppins Semi-Bold"/>
              </a:rPr>
              <a:t>Eligible Requests</a:t>
            </a:r>
          </a:p>
        </p:txBody>
      </p:sp>
      <p:sp>
        <p:nvSpPr>
          <p:cNvPr id="22" name="Rectangle 21">
            <a:extLst>
              <a:ext uri="{FF2B5EF4-FFF2-40B4-BE49-F238E27FC236}">
                <a16:creationId xmlns:a16="http://schemas.microsoft.com/office/drawing/2014/main" id="{2750E8A3-5A63-69F6-F350-CE32D6857E91}"/>
              </a:ext>
            </a:extLst>
          </p:cNvPr>
          <p:cNvSpPr/>
          <p:nvPr/>
        </p:nvSpPr>
        <p:spPr>
          <a:xfrm>
            <a:off x="1447800" y="2857500"/>
            <a:ext cx="15316200" cy="6720407"/>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FA9AA23-7AAC-01CA-BC9E-37E160BEB66A}"/>
              </a:ext>
            </a:extLst>
          </p:cNvPr>
          <p:cNvSpPr txBox="1"/>
          <p:nvPr/>
        </p:nvSpPr>
        <p:spPr>
          <a:xfrm>
            <a:off x="2359395" y="3103867"/>
            <a:ext cx="12954000" cy="6463308"/>
          </a:xfrm>
          <a:prstGeom prst="rect">
            <a:avLst/>
          </a:prstGeom>
          <a:noFill/>
        </p:spPr>
        <p:txBody>
          <a:bodyPr wrap="square" rtlCol="0">
            <a:spAutoFit/>
          </a:bodyPr>
          <a:lstStyle/>
          <a:p>
            <a:pPr marL="285750" indent="-285750">
              <a:buFont typeface="Arial" panose="020B0604020202020204" pitchFamily="34" charset="0"/>
              <a:buChar char="•"/>
            </a:pPr>
            <a:r>
              <a:rPr lang="en-US" dirty="0"/>
              <a:t>Direct rental costs for publicly or privately owned venues located within Mecklenburg County.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Essential, directly associated venue-related fees (ex. technician support, cleaning fees, security) as outlined in the venue rental packet.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Parking costs for essential creative and administrative staff. </a:t>
            </a:r>
          </a:p>
          <a:p>
            <a:endParaRPr lang="en-US" dirty="0"/>
          </a:p>
          <a:p>
            <a:pPr marL="285750" indent="-285750">
              <a:buFont typeface="Arial" panose="020B0604020202020204" pitchFamily="34" charset="0"/>
              <a:buChar char="•"/>
            </a:pPr>
            <a:r>
              <a:rPr lang="en-US" dirty="0"/>
              <a:t>Events that directly engage the public through performances, exhibitions, workshops, lectures, or other cultural programming. This includes studio and/or dress rehearsal space leading up to a performance, if this is through the same venue of choice for the culminating event(s).</a:t>
            </a:r>
          </a:p>
          <a:p>
            <a:pPr marL="742950" lvl="1" indent="-285750">
              <a:buFont typeface="Arial" panose="020B0604020202020204" pitchFamily="34" charset="0"/>
              <a:buChar char="•"/>
            </a:pPr>
            <a:r>
              <a:rPr lang="en-US" dirty="0"/>
              <a:t>Examples: 1) Rehearsing in a dance studio at CPCC for several days before performing in their Parr Center, 2) Holding a Thursday tech rehearsal at First United Methodist Church before a weekend of performances in the same venue, etc.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Can cover up to one month’s rent in a facility that is not your own, if that month includes a large, public-facing event for the applicant. Example: if an individual is already renting from Ascend or VAPA, this can subsidize one month’s rent if you hold an event at that facility during that time.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this 2025-2026 grant cycle, our priority is offering subsidies for performance or event space.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Priority will be given to projects that demonstrate a clear strategy for making the event and venue accessible to diverse audiences, including those with disabilities.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this 2025-2026 grant cycle, our priority is offering subsidies for performance or event space.</a:t>
            </a:r>
          </a:p>
        </p:txBody>
      </p:sp>
    </p:spTree>
    <p:extLst>
      <p:ext uri="{BB962C8B-B14F-4D97-AF65-F5344CB8AC3E}">
        <p14:creationId xmlns:p14="http://schemas.microsoft.com/office/powerpoint/2010/main" val="3368085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FE9"/>
        </a:solidFill>
        <a:effectLst/>
      </p:bgPr>
    </p:bg>
    <p:spTree>
      <p:nvGrpSpPr>
        <p:cNvPr id="1" name="">
          <a:extLst>
            <a:ext uri="{FF2B5EF4-FFF2-40B4-BE49-F238E27FC236}">
              <a16:creationId xmlns:a16="http://schemas.microsoft.com/office/drawing/2014/main" id="{72773C07-A155-CE54-7D95-343E8E7CDE0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F13CAED-A9C1-B305-2CE4-E43AFA0978B3}"/>
              </a:ext>
            </a:extLst>
          </p:cNvPr>
          <p:cNvSpPr/>
          <p:nvPr/>
        </p:nvSpPr>
        <p:spPr>
          <a:xfrm rot="2785693">
            <a:off x="12394265" y="-3258566"/>
            <a:ext cx="8534093" cy="8555482"/>
          </a:xfrm>
          <a:custGeom>
            <a:avLst/>
            <a:gdLst/>
            <a:ahLst/>
            <a:cxnLst/>
            <a:rect l="l" t="t" r="r" b="b"/>
            <a:pathLst>
              <a:path w="8534093" h="8555482">
                <a:moveTo>
                  <a:pt x="0" y="0"/>
                </a:moveTo>
                <a:lnTo>
                  <a:pt x="8534093" y="0"/>
                </a:lnTo>
                <a:lnTo>
                  <a:pt x="8534093" y="8555482"/>
                </a:lnTo>
                <a:lnTo>
                  <a:pt x="0" y="8555482"/>
                </a:lnTo>
                <a:lnTo>
                  <a:pt x="0" y="0"/>
                </a:lnTo>
                <a:close/>
              </a:path>
            </a:pathLst>
          </a:custGeom>
          <a:blipFill>
            <a:blip>
              <a:alphaModFix amt="5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0AF68374-C3C7-D7F6-39A3-ED60DBF4344F}"/>
              </a:ext>
            </a:extLst>
          </p:cNvPr>
          <p:cNvSpPr/>
          <p:nvPr/>
        </p:nvSpPr>
        <p:spPr>
          <a:xfrm rot="-6212524" flipV="1">
            <a:off x="-1439817" y="7444035"/>
            <a:ext cx="3942056" cy="3338166"/>
          </a:xfrm>
          <a:custGeom>
            <a:avLst/>
            <a:gdLst/>
            <a:ahLst/>
            <a:cxnLst/>
            <a:rect l="l" t="t" r="r" b="b"/>
            <a:pathLst>
              <a:path w="3942056" h="3338166">
                <a:moveTo>
                  <a:pt x="0" y="3338167"/>
                </a:moveTo>
                <a:lnTo>
                  <a:pt x="3942056" y="3338167"/>
                </a:lnTo>
                <a:lnTo>
                  <a:pt x="3942056" y="0"/>
                </a:lnTo>
                <a:lnTo>
                  <a:pt x="0" y="0"/>
                </a:lnTo>
                <a:lnTo>
                  <a:pt x="0" y="3338167"/>
                </a:lnTo>
                <a:close/>
              </a:path>
            </a:pathLst>
          </a:custGeom>
          <a:blipFill>
            <a:blip>
              <a:extLst>
                <a:ext uri="{96DAC541-7B7A-43D3-8B79-37D633B846F1}">
                  <asvg:svgBlip xmlns:asvg="http://schemas.microsoft.com/office/drawing/2016/SVG/main" r:embed="rId4"/>
                </a:ext>
              </a:extLst>
            </a:blip>
            <a:stretch>
              <a:fillRect r="-109088"/>
            </a:stretch>
          </a:blipFill>
        </p:spPr>
        <p:txBody>
          <a:bodyPr/>
          <a:lstStyle/>
          <a:p>
            <a:endParaRPr lang="en-US"/>
          </a:p>
        </p:txBody>
      </p:sp>
      <p:grpSp>
        <p:nvGrpSpPr>
          <p:cNvPr id="5" name="Group 5">
            <a:extLst>
              <a:ext uri="{FF2B5EF4-FFF2-40B4-BE49-F238E27FC236}">
                <a16:creationId xmlns:a16="http://schemas.microsoft.com/office/drawing/2014/main" id="{35DFB80B-0EC5-D85A-F7AD-D685F0D1E6AD}"/>
              </a:ext>
            </a:extLst>
          </p:cNvPr>
          <p:cNvGrpSpPr/>
          <p:nvPr/>
        </p:nvGrpSpPr>
        <p:grpSpPr>
          <a:xfrm>
            <a:off x="6393172" y="709093"/>
            <a:ext cx="620165" cy="620165"/>
            <a:chOff x="0" y="0"/>
            <a:chExt cx="812800" cy="812800"/>
          </a:xfrm>
        </p:grpSpPr>
        <p:sp>
          <p:nvSpPr>
            <p:cNvPr id="6" name="Freeform 6">
              <a:extLst>
                <a:ext uri="{FF2B5EF4-FFF2-40B4-BE49-F238E27FC236}">
                  <a16:creationId xmlns:a16="http://schemas.microsoft.com/office/drawing/2014/main" id="{948C0A7F-7D1D-1757-7D12-18CEF5ED72D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CBBB"/>
            </a:solidFill>
          </p:spPr>
          <p:txBody>
            <a:bodyPr/>
            <a:lstStyle/>
            <a:p>
              <a:endParaRPr lang="en-US"/>
            </a:p>
          </p:txBody>
        </p:sp>
        <p:sp>
          <p:nvSpPr>
            <p:cNvPr id="7" name="TextBox 7">
              <a:extLst>
                <a:ext uri="{FF2B5EF4-FFF2-40B4-BE49-F238E27FC236}">
                  <a16:creationId xmlns:a16="http://schemas.microsoft.com/office/drawing/2014/main" id="{A091DD41-6BCE-8FD5-D85B-28B6F0140A56}"/>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8" name="Group 8">
            <a:extLst>
              <a:ext uri="{FF2B5EF4-FFF2-40B4-BE49-F238E27FC236}">
                <a16:creationId xmlns:a16="http://schemas.microsoft.com/office/drawing/2014/main" id="{BEF7269A-6529-8E94-5367-BF6C5717DA33}"/>
              </a:ext>
            </a:extLst>
          </p:cNvPr>
          <p:cNvGrpSpPr/>
          <p:nvPr/>
        </p:nvGrpSpPr>
        <p:grpSpPr>
          <a:xfrm>
            <a:off x="7252718" y="-719121"/>
            <a:ext cx="1752322" cy="1752322"/>
            <a:chOff x="0" y="0"/>
            <a:chExt cx="812800" cy="812800"/>
          </a:xfrm>
        </p:grpSpPr>
        <p:sp>
          <p:nvSpPr>
            <p:cNvPr id="9" name="Freeform 9">
              <a:extLst>
                <a:ext uri="{FF2B5EF4-FFF2-40B4-BE49-F238E27FC236}">
                  <a16:creationId xmlns:a16="http://schemas.microsoft.com/office/drawing/2014/main" id="{FE74A1EC-A070-4FBA-6642-48FE25F3C79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13861"/>
            </a:solidFill>
          </p:spPr>
          <p:txBody>
            <a:bodyPr/>
            <a:lstStyle/>
            <a:p>
              <a:endParaRPr lang="en-US"/>
            </a:p>
          </p:txBody>
        </p:sp>
        <p:sp>
          <p:nvSpPr>
            <p:cNvPr id="10" name="TextBox 10">
              <a:extLst>
                <a:ext uri="{FF2B5EF4-FFF2-40B4-BE49-F238E27FC236}">
                  <a16:creationId xmlns:a16="http://schemas.microsoft.com/office/drawing/2014/main" id="{F4708925-EA3B-99CA-E43A-8C20B43593C2}"/>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1" name="Freeform 11">
            <a:extLst>
              <a:ext uri="{FF2B5EF4-FFF2-40B4-BE49-F238E27FC236}">
                <a16:creationId xmlns:a16="http://schemas.microsoft.com/office/drawing/2014/main" id="{3023ED6A-175C-CE84-6CA3-577C1E509FF7}"/>
              </a:ext>
            </a:extLst>
          </p:cNvPr>
          <p:cNvSpPr/>
          <p:nvPr/>
        </p:nvSpPr>
        <p:spPr>
          <a:xfrm rot="-5008063">
            <a:off x="15900784" y="7205498"/>
            <a:ext cx="3942056" cy="3338166"/>
          </a:xfrm>
          <a:custGeom>
            <a:avLst/>
            <a:gdLst/>
            <a:ahLst/>
            <a:cxnLst/>
            <a:rect l="l" t="t" r="r" b="b"/>
            <a:pathLst>
              <a:path w="3942056" h="3338166">
                <a:moveTo>
                  <a:pt x="0" y="0"/>
                </a:moveTo>
                <a:lnTo>
                  <a:pt x="3942056" y="0"/>
                </a:lnTo>
                <a:lnTo>
                  <a:pt x="3942056" y="3338167"/>
                </a:lnTo>
                <a:lnTo>
                  <a:pt x="0" y="3338167"/>
                </a:lnTo>
                <a:lnTo>
                  <a:pt x="0" y="0"/>
                </a:lnTo>
                <a:close/>
              </a:path>
            </a:pathLst>
          </a:custGeom>
          <a:blipFill>
            <a:blip>
              <a:extLst>
                <a:ext uri="{96DAC541-7B7A-43D3-8B79-37D633B846F1}">
                  <asvg:svgBlip xmlns:asvg="http://schemas.microsoft.com/office/drawing/2016/SVG/main" r:embed="rId4"/>
                </a:ext>
              </a:extLst>
            </a:blip>
            <a:stretch>
              <a:fillRect r="-109088"/>
            </a:stretch>
          </a:blipFill>
        </p:spPr>
        <p:txBody>
          <a:bodyPr/>
          <a:lstStyle/>
          <a:p>
            <a:endParaRPr lang="en-US"/>
          </a:p>
        </p:txBody>
      </p:sp>
      <p:sp>
        <p:nvSpPr>
          <p:cNvPr id="20" name="TextBox 20">
            <a:extLst>
              <a:ext uri="{FF2B5EF4-FFF2-40B4-BE49-F238E27FC236}">
                <a16:creationId xmlns:a16="http://schemas.microsoft.com/office/drawing/2014/main" id="{7E4CBE46-3D57-0FD9-775E-1DF7B0A760D4}"/>
              </a:ext>
            </a:extLst>
          </p:cNvPr>
          <p:cNvSpPr txBox="1"/>
          <p:nvPr/>
        </p:nvSpPr>
        <p:spPr>
          <a:xfrm>
            <a:off x="1062038" y="1804852"/>
            <a:ext cx="8207005" cy="882165"/>
          </a:xfrm>
          <a:prstGeom prst="rect">
            <a:avLst/>
          </a:prstGeom>
        </p:spPr>
        <p:txBody>
          <a:bodyPr lIns="0" tIns="0" rIns="0" bIns="0" rtlCol="0" anchor="t">
            <a:spAutoFit/>
          </a:bodyPr>
          <a:lstStyle/>
          <a:p>
            <a:pPr algn="l">
              <a:lnSpc>
                <a:spcPts val="6981"/>
              </a:lnSpc>
            </a:pPr>
            <a:r>
              <a:rPr lang="en-US" sz="5817" b="1" dirty="0">
                <a:solidFill>
                  <a:srgbClr val="0C3E80"/>
                </a:solidFill>
                <a:latin typeface="Poppins Semi-Bold"/>
                <a:ea typeface="Poppins Semi-Bold"/>
                <a:cs typeface="Poppins Semi-Bold"/>
                <a:sym typeface="Poppins Semi-Bold"/>
              </a:rPr>
              <a:t>Ineligible Requests</a:t>
            </a:r>
          </a:p>
        </p:txBody>
      </p:sp>
      <p:sp>
        <p:nvSpPr>
          <p:cNvPr id="22" name="Rectangle 21">
            <a:extLst>
              <a:ext uri="{FF2B5EF4-FFF2-40B4-BE49-F238E27FC236}">
                <a16:creationId xmlns:a16="http://schemas.microsoft.com/office/drawing/2014/main" id="{8D3EA16E-3C35-720B-EEEC-9DFE12FA3C2D}"/>
              </a:ext>
            </a:extLst>
          </p:cNvPr>
          <p:cNvSpPr/>
          <p:nvPr/>
        </p:nvSpPr>
        <p:spPr>
          <a:xfrm>
            <a:off x="1485899" y="3009900"/>
            <a:ext cx="6667501" cy="67818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E8D241F-B923-23C0-98C8-16C29BD83168}"/>
              </a:ext>
            </a:extLst>
          </p:cNvPr>
          <p:cNvSpPr txBox="1"/>
          <p:nvPr/>
        </p:nvSpPr>
        <p:spPr>
          <a:xfrm>
            <a:off x="2209800" y="3242270"/>
            <a:ext cx="5207198" cy="6463308"/>
          </a:xfrm>
          <a:prstGeom prst="rect">
            <a:avLst/>
          </a:prstGeom>
          <a:noFill/>
        </p:spPr>
        <p:txBody>
          <a:bodyPr wrap="square" rtlCol="0">
            <a:spAutoFit/>
          </a:bodyPr>
          <a:lstStyle/>
          <a:p>
            <a:pPr marL="285750" indent="-285750">
              <a:buFont typeface="Arial" panose="020B0604020202020204" pitchFamily="34" charset="0"/>
              <a:buChar char="•"/>
            </a:pPr>
            <a:r>
              <a:rPr lang="en-US" dirty="0"/>
              <a:t>General operating support/income.</a:t>
            </a:r>
          </a:p>
          <a:p>
            <a:pPr marL="285750" indent="-285750">
              <a:buFont typeface="Arial" panose="020B0604020202020204" pitchFamily="34" charset="0"/>
              <a:buChar char="•"/>
            </a:pPr>
            <a:r>
              <a:rPr lang="en-US" dirty="0"/>
              <a:t>Any catering, concessions, and private event costs (ex. A reception for donors, etc.) within the rental. These would need to be paid separately from this grant request.</a:t>
            </a:r>
          </a:p>
          <a:p>
            <a:pPr marL="285750" indent="-285750">
              <a:buFont typeface="Arial" panose="020B0604020202020204" pitchFamily="34" charset="0"/>
              <a:buChar char="•"/>
            </a:pPr>
            <a:r>
              <a:rPr lang="en-US" dirty="0"/>
              <a:t>Capital improvements or purchase of property or equipment.</a:t>
            </a:r>
          </a:p>
          <a:p>
            <a:pPr marL="285750" indent="-285750">
              <a:buFont typeface="Arial" panose="020B0604020202020204" pitchFamily="34" charset="0"/>
              <a:buChar char="•"/>
            </a:pPr>
            <a:r>
              <a:rPr lang="en-US" dirty="0"/>
              <a:t>Additional expenses needed to transform the space beyond what is listed in the venue’s rental packet.</a:t>
            </a:r>
          </a:p>
          <a:p>
            <a:pPr marL="285750" indent="-285750">
              <a:buFont typeface="Arial" panose="020B0604020202020204" pitchFamily="34" charset="0"/>
              <a:buChar char="•"/>
            </a:pPr>
            <a:r>
              <a:rPr lang="en-US" dirty="0"/>
              <a:t>Debt or dept reduction efforts.</a:t>
            </a:r>
          </a:p>
          <a:p>
            <a:pPr marL="285750" indent="-285750">
              <a:buFont typeface="Arial" panose="020B0604020202020204" pitchFamily="34" charset="0"/>
              <a:buChar char="•"/>
            </a:pPr>
            <a:r>
              <a:rPr lang="en-US" dirty="0"/>
              <a:t>Storage space.</a:t>
            </a:r>
          </a:p>
          <a:p>
            <a:pPr marL="285750" indent="-285750">
              <a:buFont typeface="Arial" panose="020B0604020202020204" pitchFamily="34" charset="0"/>
              <a:buChar char="•"/>
            </a:pPr>
            <a:r>
              <a:rPr lang="en-US" dirty="0"/>
              <a:t>Events cannot contain religious content or specifically serve only church membership, faculty/student body, or another exclusive group.</a:t>
            </a:r>
          </a:p>
          <a:p>
            <a:pPr marL="285750" indent="-285750">
              <a:buFont typeface="Arial" panose="020B0604020202020204" pitchFamily="34" charset="0"/>
              <a:buChar char="•"/>
            </a:pPr>
            <a:r>
              <a:rPr lang="en-US" dirty="0"/>
              <a:t>Projects that involve working with PreK-12 children during the school day.</a:t>
            </a:r>
          </a:p>
          <a:p>
            <a:pPr marL="285750" indent="-285750">
              <a:buFont typeface="Arial" panose="020B0604020202020204" pitchFamily="34" charset="0"/>
              <a:buChar char="•"/>
            </a:pPr>
            <a:r>
              <a:rPr lang="en-US" dirty="0"/>
              <a:t>booster clubs, parent-teacher organizations, and activity associations connected to a school are ineligible</a:t>
            </a:r>
          </a:p>
          <a:p>
            <a:pPr marL="285750" indent="-285750">
              <a:buFont typeface="Arial" panose="020B0604020202020204" pitchFamily="34" charset="0"/>
              <a:buChar char="•"/>
            </a:pPr>
            <a:r>
              <a:rPr lang="en-US" dirty="0"/>
              <a:t>organizations that do not have an arts, science, history or cultural focus in their mission statement are ineligible</a:t>
            </a:r>
          </a:p>
        </p:txBody>
      </p:sp>
      <p:sp>
        <p:nvSpPr>
          <p:cNvPr id="13" name="Rectangle 12">
            <a:extLst>
              <a:ext uri="{FF2B5EF4-FFF2-40B4-BE49-F238E27FC236}">
                <a16:creationId xmlns:a16="http://schemas.microsoft.com/office/drawing/2014/main" id="{FCD77129-9285-D4B4-76DD-8A1ECAC4E341}"/>
              </a:ext>
            </a:extLst>
          </p:cNvPr>
          <p:cNvSpPr/>
          <p:nvPr/>
        </p:nvSpPr>
        <p:spPr>
          <a:xfrm>
            <a:off x="9769282" y="3006436"/>
            <a:ext cx="6308918" cy="6699142"/>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2EAF5E2-ADC2-C71A-032F-23982FAC53D4}"/>
              </a:ext>
            </a:extLst>
          </p:cNvPr>
          <p:cNvSpPr txBox="1"/>
          <p:nvPr/>
        </p:nvSpPr>
        <p:spPr>
          <a:xfrm>
            <a:off x="10972800" y="3390900"/>
            <a:ext cx="4495800" cy="5909310"/>
          </a:xfrm>
          <a:prstGeom prst="rect">
            <a:avLst/>
          </a:prstGeom>
          <a:noFill/>
        </p:spPr>
        <p:txBody>
          <a:bodyPr wrap="square" rtlCol="0">
            <a:spAutoFit/>
          </a:bodyPr>
          <a:lstStyle/>
          <a:p>
            <a:pPr marL="285750" indent="-285750">
              <a:buFont typeface="Arial" panose="020B0604020202020204" pitchFamily="34" charset="0"/>
              <a:buChar char="•"/>
            </a:pPr>
            <a:r>
              <a:rPr lang="en-US" dirty="0"/>
              <a:t>Multi-year requests.</a:t>
            </a:r>
          </a:p>
          <a:p>
            <a:pPr marL="285750" indent="-285750">
              <a:buFont typeface="Arial" panose="020B0604020202020204" pitchFamily="34" charset="0"/>
              <a:buChar char="•"/>
            </a:pPr>
            <a:r>
              <a:rPr lang="en-US" dirty="0"/>
              <a:t>Political events for or against a political candidate, ballot measure, or bill.</a:t>
            </a:r>
          </a:p>
          <a:p>
            <a:pPr marL="285750" indent="-285750">
              <a:buFont typeface="Arial" panose="020B0604020202020204" pitchFamily="34" charset="0"/>
              <a:buChar char="•"/>
            </a:pPr>
            <a:r>
              <a:rPr lang="en-US" dirty="0"/>
              <a:t>Fundraising events or galas where the primary purpose is to raise funds for the applicant’s business rather than provide public cultural access.</a:t>
            </a:r>
          </a:p>
          <a:p>
            <a:pPr marL="285750" indent="-285750">
              <a:buFont typeface="Arial" panose="020B0604020202020204" pitchFamily="34" charset="0"/>
              <a:buChar char="•"/>
            </a:pPr>
            <a:r>
              <a:rPr lang="en-US" dirty="0"/>
              <a:t>Costs for staff salaries, artist fees, marketing, or production expenses not directly tied to the venue rental agreement.</a:t>
            </a:r>
          </a:p>
          <a:p>
            <a:pPr marL="285750" indent="-285750">
              <a:buFont typeface="Arial" panose="020B0604020202020204" pitchFamily="34" charset="0"/>
              <a:buChar char="•"/>
            </a:pPr>
            <a:r>
              <a:rPr lang="en-US" dirty="0"/>
              <a:t>Projects, productions, workshops, and/or programs that include obscene material. In general, obscene material is considered offensive or indecent, often involving sexual acts or nudity.</a:t>
            </a:r>
          </a:p>
          <a:p>
            <a:pPr marL="285750" indent="-285750">
              <a:buFont typeface="Arial" panose="020B0604020202020204" pitchFamily="34" charset="0"/>
              <a:buChar char="•"/>
            </a:pPr>
            <a:r>
              <a:rPr lang="en-US" dirty="0"/>
              <a:t>Private non-operating foundations.</a:t>
            </a:r>
          </a:p>
          <a:p>
            <a:pPr marL="285750" indent="-285750">
              <a:buFont typeface="Arial" panose="020B0604020202020204" pitchFamily="34" charset="0"/>
              <a:buChar char="•"/>
            </a:pPr>
            <a:r>
              <a:rPr lang="en-US" dirty="0"/>
              <a:t>Venues outside Mecklenburg County.</a:t>
            </a:r>
          </a:p>
          <a:p>
            <a:pPr marL="285750" indent="-285750">
              <a:buFont typeface="Arial" panose="020B0604020202020204" pitchFamily="34" charset="0"/>
              <a:buChar char="•"/>
            </a:pPr>
            <a:r>
              <a:rPr lang="en-US" dirty="0"/>
              <a:t>Applicants that have delinquent paperwork for a previously funded ASC grant are not eligible.</a:t>
            </a:r>
          </a:p>
        </p:txBody>
      </p:sp>
    </p:spTree>
    <p:extLst>
      <p:ext uri="{BB962C8B-B14F-4D97-AF65-F5344CB8AC3E}">
        <p14:creationId xmlns:p14="http://schemas.microsoft.com/office/powerpoint/2010/main" val="3565451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23000"/>
          </a:schemeClr>
        </a:solidFill>
        <a:effectLst/>
      </p:bgPr>
    </p:bg>
    <p:spTree>
      <p:nvGrpSpPr>
        <p:cNvPr id="1" name="">
          <a:extLst>
            <a:ext uri="{FF2B5EF4-FFF2-40B4-BE49-F238E27FC236}">
              <a16:creationId xmlns:a16="http://schemas.microsoft.com/office/drawing/2014/main" id="{5ECD57AB-A7B6-EEFC-F6B9-1D9E50555FCE}"/>
            </a:ext>
          </a:extLst>
        </p:cNvPr>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5DA2AEC-7157-16EE-24C0-739DB781C095}"/>
              </a:ext>
            </a:extLst>
          </p:cNvPr>
          <p:cNvPicPr>
            <a:picLocks noChangeAspect="1"/>
          </p:cNvPicPr>
          <p:nvPr/>
        </p:nvPicPr>
        <p:blipFill>
          <a:blip r:embed="rId2"/>
          <a:srcRect l="9551" r="9321" b="-1"/>
          <a:stretch>
            <a:fillRect/>
          </a:stretch>
        </p:blipFill>
        <p:spPr>
          <a:xfrm>
            <a:off x="4864042" y="10"/>
            <a:ext cx="13423961" cy="10286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47" name="Freeform: Shape 46">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683509" cy="10287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9" name="Freeform: Shape 48">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669793" cy="10287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48877904-403F-7674-5A6E-5642E4BC3935}"/>
              </a:ext>
            </a:extLst>
          </p:cNvPr>
          <p:cNvSpPr txBox="1"/>
          <p:nvPr/>
        </p:nvSpPr>
        <p:spPr>
          <a:xfrm>
            <a:off x="556640" y="2537460"/>
            <a:ext cx="5386959" cy="893064"/>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b">
            <a:normAutofit/>
          </a:bodyPr>
          <a:lstStyle/>
          <a:p>
            <a:pPr>
              <a:lnSpc>
                <a:spcPct val="90000"/>
              </a:lnSpc>
              <a:spcBef>
                <a:spcPct val="0"/>
              </a:spcBef>
              <a:spcAft>
                <a:spcPts val="600"/>
              </a:spcAft>
            </a:pPr>
            <a:r>
              <a:rPr lang="en-US" sz="4200" dirty="0">
                <a:solidFill>
                  <a:schemeClr val="tx1"/>
                </a:solidFill>
                <a:latin typeface="Poppins SemiBold" panose="00000700000000000000" pitchFamily="2" charset="0"/>
                <a:ea typeface="+mj-ea"/>
                <a:cs typeface="Poppins SemiBold" panose="00000700000000000000" pitchFamily="2" charset="0"/>
              </a:rPr>
              <a:t>BEFORE APPLYING</a:t>
            </a:r>
          </a:p>
        </p:txBody>
      </p:sp>
      <p:sp>
        <p:nvSpPr>
          <p:cNvPr id="51" name="Rectangle 5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3" name="Rectangle 5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5006340"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TextBox 32">
            <a:extLst>
              <a:ext uri="{FF2B5EF4-FFF2-40B4-BE49-F238E27FC236}">
                <a16:creationId xmlns:a16="http://schemas.microsoft.com/office/drawing/2014/main" id="{6FFA80FC-B626-A9A5-5C34-FE4993FAC9B1}"/>
              </a:ext>
            </a:extLst>
          </p:cNvPr>
          <p:cNvSpPr txBox="1"/>
          <p:nvPr/>
        </p:nvSpPr>
        <p:spPr>
          <a:xfrm>
            <a:off x="556641" y="4077081"/>
            <a:ext cx="4167759" cy="984123"/>
          </a:xfrm>
          <a:prstGeom prst="rect">
            <a:avLst/>
          </a:prstGeom>
        </p:spPr>
        <p:txBody>
          <a:bodyPr vert="horz" lIns="91440" tIns="45720" rIns="91440" bIns="45720" rtlCol="0" anchor="t">
            <a:normAutofit/>
          </a:bodyPr>
          <a:lstStyle/>
          <a:p>
            <a:pPr>
              <a:lnSpc>
                <a:spcPct val="90000"/>
              </a:lnSpc>
              <a:spcAft>
                <a:spcPts val="600"/>
              </a:spcAft>
            </a:pPr>
            <a:r>
              <a:rPr lang="en-US" sz="2600" dirty="0"/>
              <a:t>The Long Room</a:t>
            </a:r>
          </a:p>
          <a:p>
            <a:pPr>
              <a:lnSpc>
                <a:spcPct val="90000"/>
              </a:lnSpc>
              <a:spcAft>
                <a:spcPts val="600"/>
              </a:spcAft>
            </a:pPr>
            <a:r>
              <a:rPr lang="en-US" sz="1400" dirty="0"/>
              <a:t>1111 Central Avenue, Ste 230, Charlotte, NC, 28204</a:t>
            </a:r>
          </a:p>
        </p:txBody>
      </p:sp>
    </p:spTree>
    <p:extLst>
      <p:ext uri="{BB962C8B-B14F-4D97-AF65-F5344CB8AC3E}">
        <p14:creationId xmlns:p14="http://schemas.microsoft.com/office/powerpoint/2010/main" val="2763795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EFE9"/>
        </a:solidFill>
        <a:effectLst/>
      </p:bgPr>
    </p:bg>
    <p:spTree>
      <p:nvGrpSpPr>
        <p:cNvPr id="1" name="">
          <a:extLst>
            <a:ext uri="{FF2B5EF4-FFF2-40B4-BE49-F238E27FC236}">
              <a16:creationId xmlns:a16="http://schemas.microsoft.com/office/drawing/2014/main" id="{832C9059-8B20-4A88-F332-1FA415FD7807}"/>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DE69A234-8227-3C24-26C1-F46D8707F858}"/>
              </a:ext>
            </a:extLst>
          </p:cNvPr>
          <p:cNvSpPr/>
          <p:nvPr/>
        </p:nvSpPr>
        <p:spPr>
          <a:xfrm>
            <a:off x="1123950" y="3549957"/>
            <a:ext cx="16040100" cy="6114666"/>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reeform 2">
            <a:extLst>
              <a:ext uri="{FF2B5EF4-FFF2-40B4-BE49-F238E27FC236}">
                <a16:creationId xmlns:a16="http://schemas.microsoft.com/office/drawing/2014/main" id="{56514B33-C49E-FA0C-544A-4FD763C4B646}"/>
              </a:ext>
            </a:extLst>
          </p:cNvPr>
          <p:cNvSpPr/>
          <p:nvPr/>
        </p:nvSpPr>
        <p:spPr>
          <a:xfrm rot="94687">
            <a:off x="-271036" y="-2175019"/>
            <a:ext cx="18637884" cy="5469370"/>
          </a:xfrm>
          <a:custGeom>
            <a:avLst/>
            <a:gdLst/>
            <a:ahLst/>
            <a:cxnLst/>
            <a:rect l="l" t="t" r="r" b="b"/>
            <a:pathLst>
              <a:path w="18637884" h="5469370">
                <a:moveTo>
                  <a:pt x="0" y="0"/>
                </a:moveTo>
                <a:lnTo>
                  <a:pt x="18637884" y="0"/>
                </a:lnTo>
                <a:lnTo>
                  <a:pt x="18637884" y="5469370"/>
                </a:lnTo>
                <a:lnTo>
                  <a:pt x="0" y="5469370"/>
                </a:lnTo>
                <a:lnTo>
                  <a:pt x="0" y="0"/>
                </a:lnTo>
                <a:close/>
              </a:path>
            </a:pathLst>
          </a:custGeom>
          <a:blipFill>
            <a:blip>
              <a:extLst>
                <a:ext uri="{96DAC541-7B7A-43D3-8B79-37D633B846F1}">
                  <asvg:svgBlip xmlns:asvg="http://schemas.microsoft.com/office/drawing/2016/SVG/main" r:embed="rId2"/>
                </a:ext>
              </a:extLst>
            </a:blip>
            <a:stretch>
              <a:fillRect r="-1444" b="-1978"/>
            </a:stretch>
          </a:blipFill>
        </p:spPr>
        <p:txBody>
          <a:bodyPr/>
          <a:lstStyle/>
          <a:p>
            <a:endParaRPr lang="en-US"/>
          </a:p>
        </p:txBody>
      </p:sp>
      <p:sp>
        <p:nvSpPr>
          <p:cNvPr id="6" name="Freeform 6">
            <a:extLst>
              <a:ext uri="{FF2B5EF4-FFF2-40B4-BE49-F238E27FC236}">
                <a16:creationId xmlns:a16="http://schemas.microsoft.com/office/drawing/2014/main" id="{613503DB-C6C1-497E-E045-11DDE4444E3E}"/>
              </a:ext>
            </a:extLst>
          </p:cNvPr>
          <p:cNvSpPr/>
          <p:nvPr/>
        </p:nvSpPr>
        <p:spPr>
          <a:xfrm rot="2785693" flipV="1">
            <a:off x="13849775" y="7572850"/>
            <a:ext cx="6454867" cy="7261200"/>
          </a:xfrm>
          <a:custGeom>
            <a:avLst/>
            <a:gdLst/>
            <a:ahLst/>
            <a:cxnLst/>
            <a:rect l="l" t="t" r="r" b="b"/>
            <a:pathLst>
              <a:path w="8534093" h="8555482">
                <a:moveTo>
                  <a:pt x="0" y="8555482"/>
                </a:moveTo>
                <a:lnTo>
                  <a:pt x="8534093" y="8555482"/>
                </a:lnTo>
                <a:lnTo>
                  <a:pt x="8534093" y="0"/>
                </a:lnTo>
                <a:lnTo>
                  <a:pt x="0" y="0"/>
                </a:lnTo>
                <a:lnTo>
                  <a:pt x="0" y="8555482"/>
                </a:lnTo>
                <a:close/>
              </a:path>
            </a:pathLst>
          </a:custGeom>
          <a:blipFill>
            <a:blip>
              <a:alphaModFix amt="55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a:extLst>
              <a:ext uri="{FF2B5EF4-FFF2-40B4-BE49-F238E27FC236}">
                <a16:creationId xmlns:a16="http://schemas.microsoft.com/office/drawing/2014/main" id="{EE948B5D-AE92-1643-B9EB-731B13295AA9}"/>
              </a:ext>
            </a:extLst>
          </p:cNvPr>
          <p:cNvGrpSpPr/>
          <p:nvPr/>
        </p:nvGrpSpPr>
        <p:grpSpPr>
          <a:xfrm>
            <a:off x="-723622" y="8948218"/>
            <a:ext cx="1752322" cy="1752322"/>
            <a:chOff x="0" y="0"/>
            <a:chExt cx="812800" cy="812800"/>
          </a:xfrm>
        </p:grpSpPr>
        <p:sp>
          <p:nvSpPr>
            <p:cNvPr id="8" name="Freeform 8">
              <a:extLst>
                <a:ext uri="{FF2B5EF4-FFF2-40B4-BE49-F238E27FC236}">
                  <a16:creationId xmlns:a16="http://schemas.microsoft.com/office/drawing/2014/main" id="{A103660E-0A0C-55E9-2395-AFDF118C3A8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CBBB"/>
            </a:solidFill>
          </p:spPr>
          <p:txBody>
            <a:bodyPr/>
            <a:lstStyle/>
            <a:p>
              <a:endParaRPr lang="en-US"/>
            </a:p>
          </p:txBody>
        </p:sp>
        <p:sp>
          <p:nvSpPr>
            <p:cNvPr id="9" name="TextBox 9">
              <a:extLst>
                <a:ext uri="{FF2B5EF4-FFF2-40B4-BE49-F238E27FC236}">
                  <a16:creationId xmlns:a16="http://schemas.microsoft.com/office/drawing/2014/main" id="{4E95B719-6A6F-9394-CCC5-921552F81D9C}"/>
                </a:ext>
              </a:extLst>
            </p:cNvPr>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0" name="Freeform 10">
            <a:extLst>
              <a:ext uri="{FF2B5EF4-FFF2-40B4-BE49-F238E27FC236}">
                <a16:creationId xmlns:a16="http://schemas.microsoft.com/office/drawing/2014/main" id="{888CE119-232D-DC09-ED22-96CD01048A5A}"/>
              </a:ext>
            </a:extLst>
          </p:cNvPr>
          <p:cNvSpPr/>
          <p:nvPr/>
        </p:nvSpPr>
        <p:spPr>
          <a:xfrm rot="-9419425" flipH="1" flipV="1">
            <a:off x="-2655914" y="-615764"/>
            <a:ext cx="9662263" cy="6969684"/>
          </a:xfrm>
          <a:custGeom>
            <a:avLst/>
            <a:gdLst/>
            <a:ahLst/>
            <a:cxnLst/>
            <a:rect l="l" t="t" r="r" b="b"/>
            <a:pathLst>
              <a:path w="9662263" h="6969684">
                <a:moveTo>
                  <a:pt x="9662264" y="6969684"/>
                </a:moveTo>
                <a:lnTo>
                  <a:pt x="0" y="6969684"/>
                </a:lnTo>
                <a:lnTo>
                  <a:pt x="0" y="0"/>
                </a:lnTo>
                <a:lnTo>
                  <a:pt x="9662264" y="0"/>
                </a:lnTo>
                <a:lnTo>
                  <a:pt x="9662264" y="6969684"/>
                </a:lnTo>
                <a:close/>
              </a:path>
            </a:pathLst>
          </a:custGeom>
          <a:blipFill>
            <a:blip>
              <a:extLst>
                <a:ext uri="{96DAC541-7B7A-43D3-8B79-37D633B846F1}">
                  <asvg:svgBlip xmlns:asvg="http://schemas.microsoft.com/office/drawing/2016/SVG/main" r:embed="rId4"/>
                </a:ext>
              </a:extLst>
            </a:blip>
            <a:stretch>
              <a:fillRect b="-105002"/>
            </a:stretch>
          </a:blipFill>
        </p:spPr>
        <p:txBody>
          <a:bodyPr/>
          <a:lstStyle/>
          <a:p>
            <a:endParaRPr lang="en-US"/>
          </a:p>
        </p:txBody>
      </p:sp>
      <p:sp>
        <p:nvSpPr>
          <p:cNvPr id="11" name="AutoShape 11">
            <a:extLst>
              <a:ext uri="{FF2B5EF4-FFF2-40B4-BE49-F238E27FC236}">
                <a16:creationId xmlns:a16="http://schemas.microsoft.com/office/drawing/2014/main" id="{05C9C1F5-647B-A545-91F1-E2804B9E2C51}"/>
              </a:ext>
            </a:extLst>
          </p:cNvPr>
          <p:cNvSpPr/>
          <p:nvPr/>
        </p:nvSpPr>
        <p:spPr>
          <a:xfrm flipV="1">
            <a:off x="17522167" y="675182"/>
            <a:ext cx="0" cy="422525"/>
          </a:xfrm>
          <a:prstGeom prst="line">
            <a:avLst/>
          </a:prstGeom>
          <a:ln w="66675" cap="flat">
            <a:solidFill>
              <a:srgbClr val="21CBBB"/>
            </a:solidFill>
            <a:prstDash val="solid"/>
            <a:headEnd type="none" w="sm" len="sm"/>
            <a:tailEnd type="none" w="sm" len="sm"/>
          </a:ln>
        </p:spPr>
        <p:txBody>
          <a:bodyPr/>
          <a:lstStyle/>
          <a:p>
            <a:endParaRPr lang="en-US"/>
          </a:p>
        </p:txBody>
      </p:sp>
      <p:sp>
        <p:nvSpPr>
          <p:cNvPr id="22" name="TextBox 22">
            <a:extLst>
              <a:ext uri="{FF2B5EF4-FFF2-40B4-BE49-F238E27FC236}">
                <a16:creationId xmlns:a16="http://schemas.microsoft.com/office/drawing/2014/main" id="{0FE03D46-3617-475F-400B-B13FB88774DE}"/>
              </a:ext>
            </a:extLst>
          </p:cNvPr>
          <p:cNvSpPr txBox="1"/>
          <p:nvPr/>
        </p:nvSpPr>
        <p:spPr>
          <a:xfrm>
            <a:off x="9508674" y="1320871"/>
            <a:ext cx="8013493" cy="882165"/>
          </a:xfrm>
          <a:prstGeom prst="rect">
            <a:avLst/>
          </a:prstGeom>
        </p:spPr>
        <p:txBody>
          <a:bodyPr lIns="0" tIns="0" rIns="0" bIns="0" rtlCol="0" anchor="t">
            <a:spAutoFit/>
          </a:bodyPr>
          <a:lstStyle/>
          <a:p>
            <a:pPr algn="r">
              <a:lnSpc>
                <a:spcPts val="6981"/>
              </a:lnSpc>
            </a:pPr>
            <a:r>
              <a:rPr lang="en-US" sz="5817" b="1" dirty="0">
                <a:solidFill>
                  <a:srgbClr val="FFFFFF"/>
                </a:solidFill>
                <a:latin typeface="Poppins Semi-Bold"/>
                <a:ea typeface="Poppins Semi-Bold"/>
                <a:cs typeface="Poppins Semi-Bold"/>
                <a:sym typeface="Poppins Semi-Bold"/>
              </a:rPr>
              <a:t>Before Applying</a:t>
            </a:r>
          </a:p>
        </p:txBody>
      </p:sp>
      <p:sp>
        <p:nvSpPr>
          <p:cNvPr id="23" name="TextBox 23">
            <a:extLst>
              <a:ext uri="{FF2B5EF4-FFF2-40B4-BE49-F238E27FC236}">
                <a16:creationId xmlns:a16="http://schemas.microsoft.com/office/drawing/2014/main" id="{C540AC0A-7893-73A7-046B-8697237BEF16}"/>
              </a:ext>
            </a:extLst>
          </p:cNvPr>
          <p:cNvSpPr txBox="1"/>
          <p:nvPr/>
        </p:nvSpPr>
        <p:spPr>
          <a:xfrm>
            <a:off x="15839770" y="658749"/>
            <a:ext cx="1411122" cy="439007"/>
          </a:xfrm>
          <a:prstGeom prst="rect">
            <a:avLst/>
          </a:prstGeom>
        </p:spPr>
        <p:txBody>
          <a:bodyPr lIns="0" tIns="0" rIns="0" bIns="0" rtlCol="0" anchor="t">
            <a:spAutoFit/>
          </a:bodyPr>
          <a:lstStyle/>
          <a:p>
            <a:pPr marL="0" lvl="0" indent="0" algn="r">
              <a:lnSpc>
                <a:spcPts val="3244"/>
              </a:lnSpc>
            </a:pPr>
            <a:r>
              <a:rPr lang="en-US" sz="2896" b="1" spc="28">
                <a:solidFill>
                  <a:srgbClr val="FFFFFF"/>
                </a:solidFill>
                <a:latin typeface="Poppins Bold"/>
                <a:ea typeface="Poppins Bold"/>
                <a:cs typeface="Poppins Bold"/>
                <a:sym typeface="Poppins Bold"/>
              </a:rPr>
              <a:t>PAGE 3</a:t>
            </a:r>
          </a:p>
        </p:txBody>
      </p:sp>
      <p:sp>
        <p:nvSpPr>
          <p:cNvPr id="32" name="Freeform 32">
            <a:extLst>
              <a:ext uri="{FF2B5EF4-FFF2-40B4-BE49-F238E27FC236}">
                <a16:creationId xmlns:a16="http://schemas.microsoft.com/office/drawing/2014/main" id="{A6386888-A06A-AD64-C629-7DBD629D4C63}"/>
              </a:ext>
            </a:extLst>
          </p:cNvPr>
          <p:cNvSpPr/>
          <p:nvPr/>
        </p:nvSpPr>
        <p:spPr>
          <a:xfrm>
            <a:off x="10051190" y="7184790"/>
            <a:ext cx="276969" cy="284110"/>
          </a:xfrm>
          <a:custGeom>
            <a:avLst/>
            <a:gdLst/>
            <a:ahLst/>
            <a:cxnLst/>
            <a:rect l="l" t="t" r="r" b="b"/>
            <a:pathLst>
              <a:path w="276969" h="284110">
                <a:moveTo>
                  <a:pt x="0" y="0"/>
                </a:moveTo>
                <a:lnTo>
                  <a:pt x="276969" y="0"/>
                </a:lnTo>
                <a:lnTo>
                  <a:pt x="276969" y="284109"/>
                </a:lnTo>
                <a:lnTo>
                  <a:pt x="0" y="28410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3" name="Group 3">
            <a:extLst>
              <a:ext uri="{FF2B5EF4-FFF2-40B4-BE49-F238E27FC236}">
                <a16:creationId xmlns:a16="http://schemas.microsoft.com/office/drawing/2014/main" id="{09FB12E4-4136-756B-DC7B-CB8737E3BB2D}"/>
              </a:ext>
            </a:extLst>
          </p:cNvPr>
          <p:cNvGrpSpPr/>
          <p:nvPr/>
        </p:nvGrpSpPr>
        <p:grpSpPr>
          <a:xfrm>
            <a:off x="718617" y="9936630"/>
            <a:ext cx="620165" cy="620165"/>
            <a:chOff x="0" y="0"/>
            <a:chExt cx="812800" cy="812800"/>
          </a:xfrm>
        </p:grpSpPr>
        <p:sp>
          <p:nvSpPr>
            <p:cNvPr id="4" name="Freeform 4">
              <a:extLst>
                <a:ext uri="{FF2B5EF4-FFF2-40B4-BE49-F238E27FC236}">
                  <a16:creationId xmlns:a16="http://schemas.microsoft.com/office/drawing/2014/main" id="{583FCDF0-4960-7BF7-0B0B-2E7B37E60BF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13861"/>
            </a:solidFill>
          </p:spPr>
          <p:txBody>
            <a:bodyPr/>
            <a:lstStyle/>
            <a:p>
              <a:endParaRPr lang="en-US"/>
            </a:p>
          </p:txBody>
        </p:sp>
        <p:sp>
          <p:nvSpPr>
            <p:cNvPr id="5" name="TextBox 5">
              <a:extLst>
                <a:ext uri="{FF2B5EF4-FFF2-40B4-BE49-F238E27FC236}">
                  <a16:creationId xmlns:a16="http://schemas.microsoft.com/office/drawing/2014/main" id="{CD36CF6A-3AEB-4648-890D-DB11DFCDB7C1}"/>
                </a:ext>
              </a:extLst>
            </p:cNvPr>
            <p:cNvSpPr txBox="1"/>
            <p:nvPr/>
          </p:nvSpPr>
          <p:spPr>
            <a:xfrm>
              <a:off x="76200" y="0"/>
              <a:ext cx="660400" cy="736600"/>
            </a:xfrm>
            <a:prstGeom prst="rect">
              <a:avLst/>
            </a:prstGeom>
          </p:spPr>
          <p:txBody>
            <a:bodyPr lIns="50800" tIns="50800" rIns="50800" bIns="50800" rtlCol="0" anchor="ctr"/>
            <a:lstStyle/>
            <a:p>
              <a:pPr algn="ctr">
                <a:lnSpc>
                  <a:spcPts val="3763"/>
                </a:lnSpc>
              </a:pPr>
              <a:endParaRPr/>
            </a:p>
          </p:txBody>
        </p:sp>
      </p:grpSp>
      <p:sp>
        <p:nvSpPr>
          <p:cNvPr id="12" name="TextBox 11">
            <a:extLst>
              <a:ext uri="{FF2B5EF4-FFF2-40B4-BE49-F238E27FC236}">
                <a16:creationId xmlns:a16="http://schemas.microsoft.com/office/drawing/2014/main" id="{5BD78729-76B8-26D0-0324-5E568D5146A6}"/>
              </a:ext>
            </a:extLst>
          </p:cNvPr>
          <p:cNvSpPr txBox="1"/>
          <p:nvPr/>
        </p:nvSpPr>
        <p:spPr>
          <a:xfrm>
            <a:off x="1600200" y="3932335"/>
            <a:ext cx="12504180" cy="5016758"/>
          </a:xfrm>
          <a:prstGeom prst="rect">
            <a:avLst/>
          </a:prstGeom>
          <a:noFill/>
        </p:spPr>
        <p:txBody>
          <a:bodyPr wrap="square" rtlCol="0">
            <a:spAutoFit/>
          </a:bodyPr>
          <a:lstStyle/>
          <a:p>
            <a:pPr marL="457200" indent="-457200">
              <a:buAutoNum type="arabicPeriod"/>
            </a:pPr>
            <a:r>
              <a:rPr lang="en-US" sz="2000" b="1" dirty="0">
                <a:solidFill>
                  <a:schemeClr val="bg1"/>
                </a:solidFill>
              </a:rPr>
              <a:t>Applicant(s) must reach out to an eligible venue previously approved by ASC.</a:t>
            </a:r>
          </a:p>
          <a:p>
            <a:pPr lvl="1"/>
            <a:r>
              <a:rPr lang="en-US" sz="2000" dirty="0">
                <a:solidFill>
                  <a:schemeClr val="bg1"/>
                </a:solidFill>
              </a:rPr>
              <a:t>a.	 Inform the venue that you are applying for a Venue Access Grant through ASC and let them know of the anticipated notification date (approx. 4 weeks after your date of submittal). </a:t>
            </a:r>
          </a:p>
          <a:p>
            <a:pPr lvl="1"/>
            <a:r>
              <a:rPr lang="en-US" sz="2000" dirty="0">
                <a:solidFill>
                  <a:schemeClr val="bg1"/>
                </a:solidFill>
              </a:rPr>
              <a:t>b.	Additionally, inform them if this venue rental is contingent upon the receival of this grant, so they are aware as they place the hold on the space. </a:t>
            </a:r>
          </a:p>
          <a:p>
            <a:pPr lvl="1"/>
            <a:r>
              <a:rPr lang="en-US" sz="2000" dirty="0">
                <a:solidFill>
                  <a:schemeClr val="bg1"/>
                </a:solidFill>
              </a:rPr>
              <a:t>c.	If you have connections with a venue that is not listed on our eligible venues list, you may reach out to ASC for review. These venues must have a public-facing rental packet (or a rental packet presented to ASC that ensures all candidates would be offered the same rates) to ensure equitable rental across multiple vendors.</a:t>
            </a:r>
          </a:p>
          <a:p>
            <a:pPr marL="457200" indent="-457200">
              <a:buAutoNum type="arabicPeriod"/>
            </a:pPr>
            <a:r>
              <a:rPr lang="en-US" sz="2000" b="1" dirty="0">
                <a:solidFill>
                  <a:schemeClr val="bg1"/>
                </a:solidFill>
              </a:rPr>
              <a:t>After researching and determining an appropriate venue, applicants confirm availability with the venue to hold dates via: A) a venue-provided MOU and B) quote listing all anticipated expenses.</a:t>
            </a:r>
          </a:p>
          <a:p>
            <a:pPr lvl="1"/>
            <a:r>
              <a:rPr lang="en-US" sz="2000" dirty="0">
                <a:solidFill>
                  <a:schemeClr val="bg1"/>
                </a:solidFill>
              </a:rPr>
              <a:t>a.	Note: An applicant must anticipate filling at least 50% of venue capacity if seeking a rental that is $5k or more. If the audience served is less than 50% of the venue capacity, this will affect the applicant's eligibility for future Venue Access Grant funding. This ensures that an applicant selects a venue that matches the applicant’s estimated audience attendance, as this is a critical part of the application process.</a:t>
            </a:r>
          </a:p>
          <a:p>
            <a:pPr marL="457200" indent="-457200">
              <a:buAutoNum type="arabicPeriod"/>
            </a:pPr>
            <a:r>
              <a:rPr lang="en-US" sz="2000" b="1" dirty="0">
                <a:solidFill>
                  <a:schemeClr val="bg1"/>
                </a:solidFill>
              </a:rPr>
              <a:t>Once the MOU and quote are received, the applicant can apply for funding within the limitations of the Rental Matrix and submit all paperwork and other requirements listed online via ASC’s website.</a:t>
            </a:r>
          </a:p>
        </p:txBody>
      </p:sp>
    </p:spTree>
    <p:extLst>
      <p:ext uri="{BB962C8B-B14F-4D97-AF65-F5344CB8AC3E}">
        <p14:creationId xmlns:p14="http://schemas.microsoft.com/office/powerpoint/2010/main" val="3104106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EB30151438AE4D89040F690971AA5D" ma:contentTypeVersion="13" ma:contentTypeDescription="Create a new document." ma:contentTypeScope="" ma:versionID="8d7331cf0e76d301c3e91bcaa4fc8353">
  <xsd:schema xmlns:xsd="http://www.w3.org/2001/XMLSchema" xmlns:xs="http://www.w3.org/2001/XMLSchema" xmlns:p="http://schemas.microsoft.com/office/2006/metadata/properties" xmlns:ns2="0ee6b384-1e35-47d4-9b66-58c617655771" xmlns:ns3="7356152a-13d1-4ca8-a3c0-ef28fc7001d2" targetNamespace="http://schemas.microsoft.com/office/2006/metadata/properties" ma:root="true" ma:fieldsID="1296fd180f2da73b0aa8c855f32bea4a" ns2:_="" ns3:_="">
    <xsd:import namespace="0ee6b384-1e35-47d4-9b66-58c617655771"/>
    <xsd:import namespace="7356152a-13d1-4ca8-a3c0-ef28fc7001d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e6b384-1e35-47d4-9b66-58c6176557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c6553fb-64f6-4e59-9692-ca8483d9bef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56152a-13d1-4ca8-a3c0-ef28fc7001d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4cfb17f-7e5f-4d96-975d-95f03712d771}" ma:internalName="TaxCatchAll" ma:showField="CatchAllData" ma:web="7356152a-13d1-4ca8-a3c0-ef28fc7001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356152a-13d1-4ca8-a3c0-ef28fc7001d2" xsi:nil="true"/>
    <lcf76f155ced4ddcb4097134ff3c332f xmlns="0ee6b384-1e35-47d4-9b66-58c6176557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0E4827-854A-47D1-A289-21AC559CEBEA}">
  <ds:schemaRefs>
    <ds:schemaRef ds:uri="http://schemas.microsoft.com/sharepoint/v3/contenttype/forms"/>
  </ds:schemaRefs>
</ds:datastoreItem>
</file>

<file path=customXml/itemProps2.xml><?xml version="1.0" encoding="utf-8"?>
<ds:datastoreItem xmlns:ds="http://schemas.openxmlformats.org/officeDocument/2006/customXml" ds:itemID="{00AA7AA7-0DFE-44C9-B774-77BBDF755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e6b384-1e35-47d4-9b66-58c617655771"/>
    <ds:schemaRef ds:uri="7356152a-13d1-4ca8-a3c0-ef28fc7001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77459F-611A-40EB-BE22-BFD4B3C76A42}">
  <ds:schemaRefs>
    <ds:schemaRef ds:uri="http://schemas.microsoft.com/office/2006/documentManagement/types"/>
    <ds:schemaRef ds:uri="http://schemas.microsoft.com/office/2006/metadata/properties"/>
    <ds:schemaRef ds:uri="http://purl.org/dc/terms/"/>
    <ds:schemaRef ds:uri="http://purl.org/dc/dcmitype/"/>
    <ds:schemaRef ds:uri="http://purl.org/dc/elements/1.1/"/>
    <ds:schemaRef ds:uri="http://schemas.microsoft.com/office/infopath/2007/PartnerControls"/>
    <ds:schemaRef ds:uri="0ee6b384-1e35-47d4-9b66-58c617655771"/>
    <ds:schemaRef ds:uri="http://schemas.openxmlformats.org/package/2006/metadata/core-properties"/>
    <ds:schemaRef ds:uri="7356152a-13d1-4ca8-a3c0-ef28fc7001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512</TotalTime>
  <Words>3179</Words>
  <Application>Microsoft Office PowerPoint</Application>
  <PresentationFormat>Custom</PresentationFormat>
  <Paragraphs>234</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Rebrand</dc:title>
  <dc:creator>Porsche Harwell</dc:creator>
  <cp:lastModifiedBy>Brooklyn Miller</cp:lastModifiedBy>
  <cp:revision>9</cp:revision>
  <dcterms:created xsi:type="dcterms:W3CDTF">2006-08-16T00:00:00Z</dcterms:created>
  <dcterms:modified xsi:type="dcterms:W3CDTF">2026-04-06T18:14:34Z</dcterms:modified>
  <dc:identifier>DAGgIc6-AH8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0x01010016EB30151438AE4D89040F690971AA5D</vt:lpwstr>
  </property>
  <property fmtid="{D5CDD505-2E9C-101B-9397-08002B2CF9AE}" pid="3" name="Order">
    <vt:r8>11746900</vt:r8>
  </property>
  <property fmtid="{D5CDD505-2E9C-101B-9397-08002B2CF9AE}" pid="4" name="_ExtendedDescription">
    <vt:lpwstr/>
  </property>
  <property fmtid="{D5CDD505-2E9C-101B-9397-08002B2CF9AE}" pid="5" name="MediaServiceImageTags">
    <vt:lpwstr/>
  </property>
</Properties>
</file>